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sldIdLst>
    <p:sldId id="256" r:id="rId5"/>
    <p:sldId id="274" r:id="rId6"/>
    <p:sldId id="275" r:id="rId7"/>
    <p:sldId id="297" r:id="rId8"/>
    <p:sldId id="276" r:id="rId9"/>
    <p:sldId id="1157" r:id="rId10"/>
    <p:sldId id="277" r:id="rId11"/>
    <p:sldId id="278" r:id="rId12"/>
    <p:sldId id="279" r:id="rId13"/>
    <p:sldId id="280" r:id="rId14"/>
    <p:sldId id="282" r:id="rId15"/>
    <p:sldId id="281" r:id="rId16"/>
    <p:sldId id="284" r:id="rId17"/>
    <p:sldId id="283" r:id="rId18"/>
    <p:sldId id="285" r:id="rId19"/>
    <p:sldId id="286" r:id="rId20"/>
    <p:sldId id="287" r:id="rId21"/>
    <p:sldId id="257" r:id="rId22"/>
    <p:sldId id="258" r:id="rId23"/>
    <p:sldId id="260" r:id="rId24"/>
    <p:sldId id="267" r:id="rId25"/>
    <p:sldId id="269" r:id="rId26"/>
    <p:sldId id="296" r:id="rId27"/>
    <p:sldId id="262" r:id="rId28"/>
    <p:sldId id="263" r:id="rId29"/>
    <p:sldId id="1154" r:id="rId30"/>
    <p:sldId id="271" r:id="rId31"/>
    <p:sldId id="265" r:id="rId32"/>
    <p:sldId id="273" r:id="rId33"/>
    <p:sldId id="272" r:id="rId34"/>
    <p:sldId id="266" r:id="rId35"/>
    <p:sldId id="259" r:id="rId36"/>
    <p:sldId id="288" r:id="rId37"/>
    <p:sldId id="289" r:id="rId38"/>
    <p:sldId id="290" r:id="rId39"/>
    <p:sldId id="291" r:id="rId40"/>
    <p:sldId id="1156" r:id="rId41"/>
    <p:sldId id="292" r:id="rId42"/>
    <p:sldId id="293" r:id="rId43"/>
    <p:sldId id="298" r:id="rId44"/>
    <p:sldId id="294" r:id="rId45"/>
    <p:sldId id="295" r:id="rId46"/>
    <p:sldId id="1155" r:id="rId47"/>
  </p:sldIdLst>
  <p:sldSz cx="12192000" cy="6858000"/>
  <p:notesSz cx="6792913" cy="992505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C4E18-7574-48FF-B7B8-273527188DEC}" v="64" dt="2025-03-12T09:07:51.959"/>
    <p1510:client id="{2EFA3452-A25E-44BC-88D6-28511CFD6050}" v="1" dt="2025-03-12T10:27:21.412"/>
    <p1510:client id="{C042EAA0-8FEB-4EB4-8D6D-5CB6666083E9}" v="281" dt="2025-03-12T09:11:25.951"/>
    <p1510:client id="{E1B1A6C7-E42E-4934-B6DC-551299A6C502}" v="1" dt="2025-03-12T10:31:04.7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Bejer Clausen" userId="a9e4be4d-086f-46f5-abd3-291dd5d66613" providerId="ADAL" clId="{2EFA3452-A25E-44BC-88D6-28511CFD6050}"/>
    <pc:docChg chg="modSld">
      <pc:chgData name="Maria Bejer Clausen" userId="a9e4be4d-086f-46f5-abd3-291dd5d66613" providerId="ADAL" clId="{2EFA3452-A25E-44BC-88D6-28511CFD6050}" dt="2025-03-12T10:27:32.446" v="22" actId="20577"/>
      <pc:docMkLst>
        <pc:docMk/>
      </pc:docMkLst>
      <pc:sldChg chg="addSp modSp mod">
        <pc:chgData name="Maria Bejer Clausen" userId="a9e4be4d-086f-46f5-abd3-291dd5d66613" providerId="ADAL" clId="{2EFA3452-A25E-44BC-88D6-28511CFD6050}" dt="2025-03-12T10:27:32.446" v="22" actId="20577"/>
        <pc:sldMkLst>
          <pc:docMk/>
          <pc:sldMk cId="3868870386" sldId="297"/>
        </pc:sldMkLst>
        <pc:spChg chg="add mod">
          <ac:chgData name="Maria Bejer Clausen" userId="a9e4be4d-086f-46f5-abd3-291dd5d66613" providerId="ADAL" clId="{2EFA3452-A25E-44BC-88D6-28511CFD6050}" dt="2025-03-12T10:27:32.446" v="22" actId="20577"/>
          <ac:spMkLst>
            <pc:docMk/>
            <pc:sldMk cId="3868870386" sldId="297"/>
            <ac:spMk id="2" creationId="{C75EDD3C-E139-257E-A690-FE5FAC84B13B}"/>
          </ac:spMkLst>
        </pc:spChg>
      </pc:sldChg>
    </pc:docChg>
  </pc:docChgLst>
  <pc:docChgLst>
    <pc:chgData name="Lone Nielsen" userId="d5184fba-fd73-4142-a29b-4be089b05eb2" providerId="ADAL" clId="{E1B1A6C7-E42E-4934-B6DC-551299A6C502}"/>
    <pc:docChg chg="modNotesMaster">
      <pc:chgData name="Lone Nielsen" userId="d5184fba-fd73-4142-a29b-4be089b05eb2" providerId="ADAL" clId="{E1B1A6C7-E42E-4934-B6DC-551299A6C502}" dt="2025-03-12T10:31:04.758" v="0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2_632CE21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B_59895817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businessfredericia.sharepoint.com/Delte%20dokumenter/Lukket%20Teammappe/Bestyrelse%20og%20stiftelse/2024/&#216;konomi%20og%20Erhvervsudvalget%202024/Filer/2024.01.02_Udtr&#230;k_DST_Transport_arbejdspladser_2015_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businessfredericia.sharepoint.com/Delte%20dokumenter/Teammappe/Iv&#230;rks&#230;tteri/Iv&#230;rks&#230;tteri/Iv&#230;rks&#230;tterSB/IV-udvikling/Iv-kontaker%20fra%202015og%20fre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/>
                <a:ea typeface="+mn-ea"/>
                <a:cs typeface="Helvetica" panose="020B0604020202020204"/>
              </a:defRPr>
            </a:pPr>
            <a:r>
              <a:rPr lang="da-DK" sz="2800" b="1">
                <a:solidFill>
                  <a:schemeClr val="tx1"/>
                </a:solidFill>
              </a:rPr>
              <a:t>Virksomheder der er flyttet til kommunen, akkumuleret</a:t>
            </a:r>
          </a:p>
          <a:p>
            <a:pPr>
              <a:defRPr/>
            </a:pPr>
            <a:endParaRPr lang="da-DK" sz="2000" b="1">
              <a:solidFill>
                <a:schemeClr val="tx1"/>
              </a:solidFill>
            </a:endParaRPr>
          </a:p>
          <a:p>
            <a:pPr>
              <a:defRPr/>
            </a:pPr>
            <a:r>
              <a:rPr lang="da-DK" sz="1800" b="0">
                <a:solidFill>
                  <a:schemeClr val="tx1"/>
                </a:solidFill>
              </a:rPr>
              <a:t>Aktuelt</a:t>
            </a:r>
            <a:r>
              <a:rPr lang="da-DK" sz="1800" b="0" baseline="0">
                <a:solidFill>
                  <a:schemeClr val="tx1"/>
                </a:solidFill>
              </a:rPr>
              <a:t>:</a:t>
            </a:r>
            <a:r>
              <a:rPr lang="da-DK" sz="1800" b="0">
                <a:solidFill>
                  <a:schemeClr val="tx1"/>
                </a:solidFill>
              </a:rPr>
              <a:t> 176</a:t>
            </a:r>
            <a:r>
              <a:rPr lang="da-DK" sz="1800" b="0" baseline="0">
                <a:solidFill>
                  <a:schemeClr val="tx1"/>
                </a:solidFill>
              </a:rPr>
              <a:t> | </a:t>
            </a:r>
            <a:r>
              <a:rPr lang="da-DK" sz="1800" b="0">
                <a:solidFill>
                  <a:schemeClr val="tx1"/>
                </a:solidFill>
              </a:rPr>
              <a:t>Mål 2025</a:t>
            </a:r>
            <a:r>
              <a:rPr lang="da-DK" sz="1800" b="0" baseline="0">
                <a:solidFill>
                  <a:schemeClr val="tx1"/>
                </a:solidFill>
              </a:rPr>
              <a:t> = </a:t>
            </a:r>
            <a:r>
              <a:rPr lang="da-DK" sz="1800" b="0">
                <a:solidFill>
                  <a:schemeClr val="tx1"/>
                </a:solidFill>
              </a:rPr>
              <a:t>160 </a:t>
            </a:r>
          </a:p>
        </c:rich>
      </c:tx>
      <c:layout>
        <c:manualLayout>
          <c:xMode val="edge"/>
          <c:yMode val="edge"/>
          <c:x val="0.145267763463650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/>
              <a:ea typeface="+mn-ea"/>
              <a:cs typeface="Helvetica" panose="020B0604020202020204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4149780428076226E-2"/>
          <c:y val="0.16878504672897196"/>
          <c:w val="0.89466114213419246"/>
          <c:h val="0.6876841563028920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Tilflyttere!$D$5</c:f>
              <c:strCache>
                <c:ptCount val="1"/>
                <c:pt idx="0">
                  <c:v>VSH der er flyttet til kommunen - akkumuleret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Tilflyttere!$E$3:$N$3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Tilflyttere!$E$5:$N$5</c:f>
              <c:numCache>
                <c:formatCode>General</c:formatCode>
                <c:ptCount val="10"/>
                <c:pt idx="0">
                  <c:v>14</c:v>
                </c:pt>
                <c:pt idx="1">
                  <c:v>32</c:v>
                </c:pt>
                <c:pt idx="2">
                  <c:v>51</c:v>
                </c:pt>
                <c:pt idx="3">
                  <c:v>71</c:v>
                </c:pt>
                <c:pt idx="4">
                  <c:v>90</c:v>
                </c:pt>
                <c:pt idx="5">
                  <c:v>106</c:v>
                </c:pt>
                <c:pt idx="6">
                  <c:v>132</c:v>
                </c:pt>
                <c:pt idx="7">
                  <c:v>151</c:v>
                </c:pt>
                <c:pt idx="8">
                  <c:v>164</c:v>
                </c:pt>
                <c:pt idx="9">
                  <c:v>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72-4446-A8DC-0E27518176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6362120"/>
        <c:axId val="646369992"/>
      </c:barChart>
      <c:lineChart>
        <c:grouping val="standard"/>
        <c:varyColors val="0"/>
        <c:ser>
          <c:idx val="3"/>
          <c:order val="2"/>
          <c:tx>
            <c:strRef>
              <c:f>Tilflyttere!$D$7</c:f>
              <c:strCache>
                <c:ptCount val="1"/>
                <c:pt idx="0">
                  <c:v>Mål 2020 og 2025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72-4446-A8DC-0E27518176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/>
                    <a:ea typeface="+mn-ea"/>
                    <a:cs typeface="Helvetica" panose="020B0604020202020204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Tilflyttere!$E$3:$N$3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Tilflyttere!$E$7:$N$7</c:f>
              <c:numCache>
                <c:formatCode>General</c:formatCode>
                <c:ptCount val="10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160</c:v>
                </c:pt>
                <c:pt idx="7">
                  <c:v>160</c:v>
                </c:pt>
                <c:pt idx="8">
                  <c:v>160</c:v>
                </c:pt>
                <c:pt idx="9">
                  <c:v>160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E72-4446-A8DC-0E27518176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362120"/>
        <c:axId val="646369992"/>
        <c:extLst>
          <c:ext xmlns:c15="http://schemas.microsoft.com/office/drawing/2012/chart" uri="{02D57815-91ED-43cb-92C2-25804820EDAC}">
            <c15:filteredLine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Tilflyttere!$D$6</c15:sqref>
                        </c15:formulaRef>
                      </c:ext>
                    </c:extLst>
                    <c:strCache>
                      <c:ptCount val="1"/>
                      <c:pt idx="0">
                        <c:v>Tendens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Tilflyttere!$E$3:$N$3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  <c:pt idx="7">
                        <c:v>2022</c:v>
                      </c:pt>
                      <c:pt idx="8">
                        <c:v>2023</c:v>
                      </c:pt>
                      <c:pt idx="9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Tilflyttere!$E$6:$N$6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14</c:v>
                      </c:pt>
                      <c:pt idx="1">
                        <c:v>32</c:v>
                      </c:pt>
                      <c:pt idx="2">
                        <c:v>51</c:v>
                      </c:pt>
                      <c:pt idx="3">
                        <c:v>68</c:v>
                      </c:pt>
                      <c:pt idx="4">
                        <c:v>85</c:v>
                      </c:pt>
                      <c:pt idx="5">
                        <c:v>102</c:v>
                      </c:pt>
                      <c:pt idx="6">
                        <c:v>119</c:v>
                      </c:pt>
                      <c:pt idx="7">
                        <c:v>136</c:v>
                      </c:pt>
                      <c:pt idx="8">
                        <c:v>153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5-CE72-4446-A8DC-0E27518176F5}"/>
                  </c:ext>
                </c:extLst>
              </c15:ser>
            </c15:filteredLineSeries>
          </c:ext>
        </c:extLst>
      </c:lineChart>
      <c:catAx>
        <c:axId val="646362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/>
                <a:ea typeface="+mn-ea"/>
                <a:cs typeface="Helvetica" panose="020B0604020202020204"/>
              </a:defRPr>
            </a:pPr>
            <a:endParaRPr lang="da-DK"/>
          </a:p>
        </c:txPr>
        <c:crossAx val="646369992"/>
        <c:crosses val="autoZero"/>
        <c:auto val="1"/>
        <c:lblAlgn val="ctr"/>
        <c:lblOffset val="100"/>
        <c:noMultiLvlLbl val="0"/>
      </c:catAx>
      <c:valAx>
        <c:axId val="646369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/>
                <a:ea typeface="+mn-ea"/>
                <a:cs typeface="Helvetica" panose="020B0604020202020204"/>
              </a:defRPr>
            </a:pPr>
            <a:endParaRPr lang="da-DK"/>
          </a:p>
        </c:txPr>
        <c:crossAx val="646362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/>
              <a:ea typeface="+mn-ea"/>
              <a:cs typeface="Helvetica" panose="020B0604020202020204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604020202020204"/>
          <a:cs typeface="Helvetica" panose="020B0604020202020204"/>
        </a:defRPr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376045920834722E-2"/>
          <c:y val="0.17171296296296298"/>
          <c:w val="0.89042184239978994"/>
          <c:h val="0.61498432487605714"/>
        </c:manualLayout>
      </c:layout>
      <c:lineChart>
        <c:grouping val="standard"/>
        <c:varyColors val="0"/>
        <c:ser>
          <c:idx val="0"/>
          <c:order val="0"/>
          <c:tx>
            <c:strRef>
              <c:f>FORSIDE!$P$41</c:f>
              <c:strCache>
                <c:ptCount val="1"/>
                <c:pt idx="0">
                  <c:v>Samlet placering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FORSIDE!$Q$40:$AA$40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FORSIDE!$Q$41:$AA$41</c:f>
              <c:numCache>
                <c:formatCode>General</c:formatCode>
                <c:ptCount val="11"/>
                <c:pt idx="0">
                  <c:v>78</c:v>
                </c:pt>
                <c:pt idx="1">
                  <c:v>37</c:v>
                </c:pt>
                <c:pt idx="2">
                  <c:v>30</c:v>
                </c:pt>
                <c:pt idx="3">
                  <c:v>30</c:v>
                </c:pt>
                <c:pt idx="4">
                  <c:v>17</c:v>
                </c:pt>
                <c:pt idx="5">
                  <c:v>14</c:v>
                </c:pt>
                <c:pt idx="6">
                  <c:v>36</c:v>
                </c:pt>
                <c:pt idx="7">
                  <c:v>26</c:v>
                </c:pt>
                <c:pt idx="8">
                  <c:v>38</c:v>
                </c:pt>
                <c:pt idx="9">
                  <c:v>33</c:v>
                </c:pt>
                <c:pt idx="10">
                  <c:v>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6B-4F02-B9C9-9F0CA6B20411}"/>
            </c:ext>
          </c:extLst>
        </c:ser>
        <c:ser>
          <c:idx val="1"/>
          <c:order val="1"/>
          <c:tx>
            <c:strRef>
              <c:f>FORSIDE!$P$42</c:f>
              <c:strCache>
                <c:ptCount val="1"/>
                <c:pt idx="0">
                  <c:v>Mål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FORSIDE!$Q$40:$AA$40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FORSIDE!$Q$42:$AA$42</c:f>
              <c:numCache>
                <c:formatCode>General</c:formatCode>
                <c:ptCount val="11"/>
                <c:pt idx="2">
                  <c:v>30</c:v>
                </c:pt>
                <c:pt idx="3">
                  <c:v>20</c:v>
                </c:pt>
                <c:pt idx="4">
                  <c:v>20</c:v>
                </c:pt>
                <c:pt idx="5">
                  <c:v>15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6B-4F02-B9C9-9F0CA6B20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6175232"/>
        <c:axId val="676176544"/>
      </c:lineChart>
      <c:catAx>
        <c:axId val="67617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76176544"/>
        <c:crosses val="autoZero"/>
        <c:auto val="1"/>
        <c:lblAlgn val="ctr"/>
        <c:lblOffset val="100"/>
        <c:noMultiLvlLbl val="0"/>
      </c:catAx>
      <c:valAx>
        <c:axId val="676176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7617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/>
                <a:ea typeface="+mn-ea"/>
                <a:cs typeface="Helvetica" panose="020B0604020202020204"/>
              </a:defRPr>
            </a:pPr>
            <a:r>
              <a:rPr lang="da-DK" sz="2000" b="1" noProof="0">
                <a:solidFill>
                  <a:srgbClr val="222E41"/>
                </a:solidFill>
                <a:latin typeface="Helvetica" panose="020B0604020202020204"/>
                <a:cs typeface="Helvetica" panose="020B0604020202020204"/>
              </a:rPr>
              <a:t>Udvikling i antal arbejdspladser i transport 2015-2023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/>
              <a:ea typeface="+mn-ea"/>
              <a:cs typeface="Helvetica" panose="020B060402020202020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ERHV2!$C$5</c:f>
              <c:strCache>
                <c:ptCount val="1"/>
                <c:pt idx="0">
                  <c:v>Job ultimo november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ERHV2!$D$3:$L$3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ERHV2!$D$5:$L$5</c:f>
              <c:numCache>
                <c:formatCode>#,##0</c:formatCode>
                <c:ptCount val="9"/>
                <c:pt idx="0">
                  <c:v>8450</c:v>
                </c:pt>
                <c:pt idx="1">
                  <c:v>8843</c:v>
                </c:pt>
                <c:pt idx="2">
                  <c:v>9088</c:v>
                </c:pt>
                <c:pt idx="3">
                  <c:v>9110</c:v>
                </c:pt>
                <c:pt idx="4">
                  <c:v>9192</c:v>
                </c:pt>
                <c:pt idx="5">
                  <c:v>9716</c:v>
                </c:pt>
                <c:pt idx="6">
                  <c:v>10129</c:v>
                </c:pt>
                <c:pt idx="7">
                  <c:v>10206</c:v>
                </c:pt>
                <c:pt idx="8">
                  <c:v>9809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F4-450B-8DAC-8AA2CDCF95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6279071"/>
        <c:axId val="913455663"/>
        <c:extLst/>
      </c:barChart>
      <c:catAx>
        <c:axId val="9162790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/>
                    <a:ea typeface="+mn-ea"/>
                    <a:cs typeface="Helvetica" panose="020B0604020202020204"/>
                  </a:defRPr>
                </a:pPr>
                <a:r>
                  <a:rPr lang="da-DK"/>
                  <a:t>År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/>
                  <a:ea typeface="+mn-ea"/>
                  <a:cs typeface="Helvetica" panose="020B0604020202020204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/>
                <a:ea typeface="+mn-ea"/>
                <a:cs typeface="Helvetica" panose="020B0604020202020204"/>
              </a:defRPr>
            </a:pPr>
            <a:endParaRPr lang="da-DK"/>
          </a:p>
        </c:txPr>
        <c:crossAx val="913455663"/>
        <c:crosses val="autoZero"/>
        <c:auto val="1"/>
        <c:lblAlgn val="ctr"/>
        <c:lblOffset val="100"/>
        <c:noMultiLvlLbl val="0"/>
      </c:catAx>
      <c:valAx>
        <c:axId val="913455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" panose="020B0604020202020204"/>
                    <a:ea typeface="+mn-ea"/>
                    <a:cs typeface="Helvetica" panose="020B0604020202020204"/>
                  </a:defRPr>
                </a:pPr>
                <a:r>
                  <a:rPr lang="da-DK"/>
                  <a:t>Antal jobs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anose="020B0604020202020204"/>
                  <a:ea typeface="+mn-ea"/>
                  <a:cs typeface="Helvetica" panose="020B0604020202020204"/>
                </a:defRPr>
              </a:pPr>
              <a:endParaRPr lang="da-DK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/>
                <a:ea typeface="+mn-ea"/>
                <a:cs typeface="Helvetica" panose="020B0604020202020204"/>
              </a:defRPr>
            </a:pPr>
            <a:endParaRPr lang="da-DK"/>
          </a:p>
        </c:txPr>
        <c:crossAx val="916279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604020202020204"/>
          <a:cs typeface="Helvetica" panose="020B0604020202020204"/>
        </a:defRPr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/>
                <a:ea typeface="+mn-ea"/>
                <a:cs typeface="Helvetica" panose="020B0604020202020204"/>
              </a:defRPr>
            </a:pPr>
            <a:r>
              <a:rPr lang="da-DK" sz="2600" b="1" noProof="0">
                <a:solidFill>
                  <a:schemeClr val="tx1"/>
                </a:solidFill>
              </a:rPr>
              <a:t>Antal iværksættere</a:t>
            </a:r>
          </a:p>
          <a:p>
            <a:pPr>
              <a:defRPr/>
            </a:pPr>
            <a:r>
              <a:rPr lang="da-DK" sz="1800" b="0" noProof="0">
                <a:solidFill>
                  <a:schemeClr val="tx1"/>
                </a:solidFill>
              </a:rPr>
              <a:t>2024: 700 iværksættere</a:t>
            </a:r>
            <a:r>
              <a:rPr lang="da-DK" sz="1800" b="0" baseline="0" noProof="0">
                <a:solidFill>
                  <a:schemeClr val="tx1"/>
                </a:solidFill>
              </a:rPr>
              <a:t> </a:t>
            </a:r>
            <a:r>
              <a:rPr lang="da-DK" sz="1800" b="0" baseline="0" noProof="0" err="1">
                <a:solidFill>
                  <a:schemeClr val="tx1"/>
                </a:solidFill>
              </a:rPr>
              <a:t>ialt</a:t>
            </a:r>
            <a:r>
              <a:rPr lang="da-DK" sz="1800" b="0" baseline="0" noProof="0">
                <a:solidFill>
                  <a:schemeClr val="tx1"/>
                </a:solidFill>
              </a:rPr>
              <a:t> | </a:t>
            </a:r>
            <a:r>
              <a:rPr lang="da-DK" sz="1800" b="0" noProof="0">
                <a:solidFill>
                  <a:schemeClr val="tx1"/>
                </a:solidFill>
              </a:rPr>
              <a:t>Mål 2025 = 900 iværksættere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/>
              <a:ea typeface="+mn-ea"/>
              <a:cs typeface="Helvetica" panose="020B0604020202020204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'IV-udvikling'!$A$7</c:f>
              <c:strCache>
                <c:ptCount val="1"/>
                <c:pt idx="0">
                  <c:v>Ivere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'IV-udvikling'!$G$6:$K$6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'IV-udvikling'!$G$7:$K$7</c:f>
              <c:numCache>
                <c:formatCode>General</c:formatCode>
                <c:ptCount val="5"/>
                <c:pt idx="0">
                  <c:v>131</c:v>
                </c:pt>
                <c:pt idx="1">
                  <c:v>141</c:v>
                </c:pt>
                <c:pt idx="2">
                  <c:v>144</c:v>
                </c:pt>
                <c:pt idx="3">
                  <c:v>126</c:v>
                </c:pt>
                <c:pt idx="4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BD-4D6C-8690-0538007E11D4}"/>
            </c:ext>
          </c:extLst>
        </c:ser>
        <c:ser>
          <c:idx val="1"/>
          <c:order val="1"/>
          <c:tx>
            <c:strRef>
              <c:f>'IV-udvikling'!$A$8</c:f>
              <c:strCache>
                <c:ptCount val="1"/>
                <c:pt idx="0">
                  <c:v>IV'ere akkumuleret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'IV-udvikling'!$G$6:$K$6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'IV-udvikling'!$G$8:$K$8</c:f>
              <c:numCache>
                <c:formatCode>General</c:formatCode>
                <c:ptCount val="5"/>
                <c:pt idx="0">
                  <c:v>131</c:v>
                </c:pt>
                <c:pt idx="1">
                  <c:v>272</c:v>
                </c:pt>
                <c:pt idx="2">
                  <c:v>416</c:v>
                </c:pt>
                <c:pt idx="3">
                  <c:v>542</c:v>
                </c:pt>
                <c:pt idx="4">
                  <c:v>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BD-4D6C-8690-0538007E11D4}"/>
            </c:ext>
          </c:extLst>
        </c:ser>
        <c:ser>
          <c:idx val="2"/>
          <c:order val="2"/>
          <c:tx>
            <c:strRef>
              <c:f>'IV-udvikling'!$A$9</c:f>
              <c:strCache>
                <c:ptCount val="1"/>
                <c:pt idx="0">
                  <c:v>Mål 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'IV-udvikling'!$G$6:$K$6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'IV-udvikling'!$G$9:$K$9</c:f>
              <c:numCache>
                <c:formatCode>General</c:formatCode>
                <c:ptCount val="5"/>
                <c:pt idx="0">
                  <c:v>150</c:v>
                </c:pt>
                <c:pt idx="1">
                  <c:v>300</c:v>
                </c:pt>
                <c:pt idx="2">
                  <c:v>450</c:v>
                </c:pt>
                <c:pt idx="3">
                  <c:v>600</c:v>
                </c:pt>
                <c:pt idx="4">
                  <c:v>750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45BD-4D6C-8690-0538007E1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1898015"/>
        <c:axId val="801896767"/>
        <c:extLst/>
      </c:barChart>
      <c:catAx>
        <c:axId val="801898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/>
                <a:ea typeface="+mn-ea"/>
                <a:cs typeface="Helvetica" panose="020B0604020202020204"/>
              </a:defRPr>
            </a:pPr>
            <a:endParaRPr lang="da-DK"/>
          </a:p>
        </c:txPr>
        <c:crossAx val="801896767"/>
        <c:crosses val="autoZero"/>
        <c:auto val="1"/>
        <c:lblAlgn val="ctr"/>
        <c:lblOffset val="100"/>
        <c:noMultiLvlLbl val="0"/>
      </c:catAx>
      <c:valAx>
        <c:axId val="801896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/>
                <a:ea typeface="+mn-ea"/>
                <a:cs typeface="Helvetica" panose="020B0604020202020204"/>
              </a:defRPr>
            </a:pPr>
            <a:endParaRPr lang="da-DK"/>
          </a:p>
        </c:txPr>
        <c:crossAx val="801898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/>
              <a:ea typeface="+mn-ea"/>
              <a:cs typeface="Helvetica" panose="020B0604020202020204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anose="020B0604020202020204"/>
          <a:cs typeface="Helvetica" panose="020B0604020202020204"/>
        </a:defRPr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33070866141732"/>
          <c:y val="7.4664260717410322E-2"/>
          <c:w val="0.85122484689413824"/>
          <c:h val="0.83196412948381449"/>
        </c:manualLayout>
      </c:layout>
      <c:lineChart>
        <c:grouping val="standard"/>
        <c:varyColors val="0"/>
        <c:ser>
          <c:idx val="0"/>
          <c:order val="0"/>
          <c:tx>
            <c:strRef>
              <c:f>'BEV22'!$A$9</c:f>
              <c:strCache>
                <c:ptCount val="1"/>
                <c:pt idx="0">
                  <c:v>Befolkningen ultimo indeværende kvartal</c:v>
                </c:pt>
              </c:strCache>
            </c:strRef>
          </c:tx>
          <c:spPr>
            <a:ln w="349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'BEV22'!$B$1:$I$1</c:f>
              <c:strCache>
                <c:ptCount val="8"/>
                <c:pt idx="0">
                  <c:v>2023K1</c:v>
                </c:pt>
                <c:pt idx="1">
                  <c:v>2023K2</c:v>
                </c:pt>
                <c:pt idx="2">
                  <c:v>2023K3</c:v>
                </c:pt>
                <c:pt idx="3">
                  <c:v>2023K4</c:v>
                </c:pt>
                <c:pt idx="4">
                  <c:v>2024K1</c:v>
                </c:pt>
                <c:pt idx="5">
                  <c:v>2024K2</c:v>
                </c:pt>
                <c:pt idx="6">
                  <c:v>2024K3</c:v>
                </c:pt>
                <c:pt idx="7">
                  <c:v>2024K4</c:v>
                </c:pt>
              </c:strCache>
            </c:strRef>
          </c:cat>
          <c:val>
            <c:numRef>
              <c:f>'BEV22'!$B$9:$I$9</c:f>
              <c:numCache>
                <c:formatCode>General</c:formatCode>
                <c:ptCount val="8"/>
                <c:pt idx="0">
                  <c:v>52315</c:v>
                </c:pt>
                <c:pt idx="1">
                  <c:v>52433</c:v>
                </c:pt>
                <c:pt idx="2">
                  <c:v>52433</c:v>
                </c:pt>
                <c:pt idx="3">
                  <c:v>52485</c:v>
                </c:pt>
                <c:pt idx="4">
                  <c:v>52473</c:v>
                </c:pt>
                <c:pt idx="5">
                  <c:v>52475</c:v>
                </c:pt>
                <c:pt idx="6">
                  <c:v>52520</c:v>
                </c:pt>
                <c:pt idx="7">
                  <c:v>52616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68-4563-95AB-75628961E2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903169496"/>
        <c:axId val="903172736"/>
      </c:lineChart>
      <c:catAx>
        <c:axId val="90316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Helvetica" panose="020B0604020202020204"/>
                <a:ea typeface="Open Sans" panose="020B0606030504020204" pitchFamily="34" charset="0"/>
                <a:cs typeface="Helvetica" panose="020B0604020202020204"/>
              </a:defRPr>
            </a:pPr>
            <a:endParaRPr lang="da-DK"/>
          </a:p>
        </c:txPr>
        <c:crossAx val="903172736"/>
        <c:crosses val="autoZero"/>
        <c:auto val="1"/>
        <c:lblAlgn val="ctr"/>
        <c:lblOffset val="100"/>
        <c:noMultiLvlLbl val="0"/>
      </c:catAx>
      <c:valAx>
        <c:axId val="903172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Helvetica" panose="020B0604020202020204"/>
                <a:ea typeface="Open Sans" panose="020B0606030504020204" pitchFamily="34" charset="0"/>
                <a:cs typeface="Helvetica" panose="020B0604020202020204"/>
              </a:defRPr>
            </a:pPr>
            <a:endParaRPr lang="da-DK"/>
          </a:p>
        </c:txPr>
        <c:crossAx val="90316949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>
          <a:latin typeface="Helvetica" panose="020B0604020202020204"/>
          <a:ea typeface="Open Sans" panose="020B0606030504020204" pitchFamily="34" charset="0"/>
          <a:cs typeface="Helvetica" panose="020B0604020202020204"/>
        </a:defRPr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300"/>
            </a:lvl1pPr>
          </a:lstStyle>
          <a:p>
            <a:fld id="{B1AC669B-5415-415D-81B6-2B0212B1771C}" type="datetimeFigureOut">
              <a:rPr lang="da-DK" smtClean="0"/>
              <a:t>12-03-2025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9"/>
          </a:xfrm>
          <a:prstGeom prst="rect">
            <a:avLst/>
          </a:prstGeom>
        </p:spPr>
        <p:txBody>
          <a:bodyPr vert="horz" lIns="96651" tIns="48326" rIns="96651" bIns="48326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300"/>
            </a:lvl1pPr>
          </a:lstStyle>
          <a:p>
            <a:fld id="{01D7336D-A7D2-406F-B95B-D51AACBF547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05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7336D-A7D2-406F-B95B-D51AACBF547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80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7336D-A7D2-406F-B95B-D51AACBF547F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517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7336D-A7D2-406F-B95B-D51AACBF547F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189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7336D-A7D2-406F-B95B-D51AACBF547F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695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åge/dis, skærmbillede, sky, bjerg&#10;&#10;Indhold genereret af kunstig intelligens kan være forkert.">
            <a:extLst>
              <a:ext uri="{FF2B5EF4-FFF2-40B4-BE49-F238E27FC236}">
                <a16:creationId xmlns:a16="http://schemas.microsoft.com/office/drawing/2014/main" id="{513976CD-882C-612C-9D3B-566AB5466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2D6FAD74-8749-D78C-73E6-5DF5AA48574A}"/>
              </a:ext>
            </a:extLst>
          </p:cNvPr>
          <p:cNvGrpSpPr/>
          <p:nvPr userDrawn="1"/>
        </p:nvGrpSpPr>
        <p:grpSpPr>
          <a:xfrm>
            <a:off x="10331128" y="5034727"/>
            <a:ext cx="1652709" cy="1472241"/>
            <a:chOff x="0" y="0"/>
            <a:chExt cx="3305417" cy="2944483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189F575-203A-EA73-FF7D-EB9948EA01F9}"/>
                </a:ext>
              </a:extLst>
            </p:cNvPr>
            <p:cNvSpPr/>
            <p:nvPr/>
          </p:nvSpPr>
          <p:spPr>
            <a:xfrm>
              <a:off x="0" y="0"/>
              <a:ext cx="3305429" cy="2944495"/>
            </a:xfrm>
            <a:custGeom>
              <a:avLst/>
              <a:gdLst/>
              <a:ahLst/>
              <a:cxnLst/>
              <a:rect l="l" t="t" r="r" b="b"/>
              <a:pathLst>
                <a:path w="3305429" h="2944495">
                  <a:moveTo>
                    <a:pt x="0" y="0"/>
                  </a:moveTo>
                  <a:lnTo>
                    <a:pt x="3305429" y="0"/>
                  </a:lnTo>
                  <a:lnTo>
                    <a:pt x="3305429" y="2944495"/>
                  </a:lnTo>
                  <a:lnTo>
                    <a:pt x="0" y="2944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r="-81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id="{D20B06BB-A109-F010-7834-5928CAEA952F}"/>
              </a:ext>
            </a:extLst>
          </p:cNvPr>
          <p:cNvSpPr txBox="1"/>
          <p:nvPr userDrawn="1"/>
        </p:nvSpPr>
        <p:spPr>
          <a:xfrm>
            <a:off x="485708" y="464942"/>
            <a:ext cx="10840904" cy="185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56"/>
              </a:lnSpc>
            </a:pPr>
            <a:r>
              <a:rPr lang="en-US" sz="4500" b="1" spc="399">
                <a:solidFill>
                  <a:srgbClr val="D5E7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BUSINESS </a:t>
            </a:r>
          </a:p>
          <a:p>
            <a:pPr>
              <a:lnSpc>
                <a:spcPts val="7656"/>
              </a:lnSpc>
            </a:pPr>
            <a:r>
              <a:rPr lang="en-US" sz="4500" b="1" spc="399">
                <a:solidFill>
                  <a:srgbClr val="D5E7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FREDERICIA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5EE7465-5412-405B-6B1D-C3434F96A6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7325472" y="1381593"/>
            <a:ext cx="2142751" cy="520700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spc="600">
                <a:solidFill>
                  <a:srgbClr val="D5E7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ÅRSTAL</a:t>
            </a:r>
          </a:p>
          <a:p>
            <a:pPr lvl="0"/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534B77E4-C983-4CC6-60AD-076965F9CE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6113" y="5676900"/>
            <a:ext cx="5341937" cy="635000"/>
          </a:xfrm>
        </p:spPr>
        <p:txBody>
          <a:bodyPr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ARRANGEMENTSNAVN</a:t>
            </a:r>
          </a:p>
        </p:txBody>
      </p:sp>
    </p:spTree>
    <p:extLst>
      <p:ext uri="{BB962C8B-B14F-4D97-AF65-F5344CB8AC3E}">
        <p14:creationId xmlns:p14="http://schemas.microsoft.com/office/powerpoint/2010/main" val="3668938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id="{3DDA5FBC-882B-3B11-0F1E-15DB4102107B}"/>
              </a:ext>
            </a:extLst>
          </p:cNvPr>
          <p:cNvGrpSpPr/>
          <p:nvPr userDrawn="1"/>
        </p:nvGrpSpPr>
        <p:grpSpPr>
          <a:xfrm>
            <a:off x="8862935" y="335665"/>
            <a:ext cx="1868982" cy="842745"/>
            <a:chOff x="0" y="0"/>
            <a:chExt cx="3737964" cy="1685489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B91D30DE-2D4E-277E-920A-38319A0EBC03}"/>
                </a:ext>
              </a:extLst>
            </p:cNvPr>
            <p:cNvSpPr/>
            <p:nvPr/>
          </p:nvSpPr>
          <p:spPr>
            <a:xfrm>
              <a:off x="0" y="0"/>
              <a:ext cx="3737991" cy="1685544"/>
            </a:xfrm>
            <a:custGeom>
              <a:avLst/>
              <a:gdLst/>
              <a:ahLst/>
              <a:cxnLst/>
              <a:rect l="l" t="t" r="r" b="b"/>
              <a:pathLst>
                <a:path w="3737991" h="1685544">
                  <a:moveTo>
                    <a:pt x="0" y="0"/>
                  </a:moveTo>
                  <a:lnTo>
                    <a:pt x="3737991" y="0"/>
                  </a:lnTo>
                  <a:lnTo>
                    <a:pt x="3737991" y="1685544"/>
                  </a:lnTo>
                  <a:lnTo>
                    <a:pt x="0" y="1685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14" b="-110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  <p:grpSp>
        <p:nvGrpSpPr>
          <p:cNvPr id="7" name="Group 3">
            <a:extLst>
              <a:ext uri="{FF2B5EF4-FFF2-40B4-BE49-F238E27FC236}">
                <a16:creationId xmlns:a16="http://schemas.microsoft.com/office/drawing/2014/main" id="{3479F07A-EB08-9610-966D-6389F1149FCF}"/>
              </a:ext>
            </a:extLst>
          </p:cNvPr>
          <p:cNvGrpSpPr/>
          <p:nvPr userDrawn="1"/>
        </p:nvGrpSpPr>
        <p:grpSpPr>
          <a:xfrm>
            <a:off x="11070454" y="234403"/>
            <a:ext cx="871492" cy="776329"/>
            <a:chOff x="0" y="0"/>
            <a:chExt cx="1742984" cy="155265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904A44D-3BC4-3032-EFE7-9A535A221BDB}"/>
                </a:ext>
              </a:extLst>
            </p:cNvPr>
            <p:cNvSpPr/>
            <p:nvPr/>
          </p:nvSpPr>
          <p:spPr>
            <a:xfrm>
              <a:off x="0" y="0"/>
              <a:ext cx="1742948" cy="1552702"/>
            </a:xfrm>
            <a:custGeom>
              <a:avLst/>
              <a:gdLst/>
              <a:ahLst/>
              <a:cxnLst/>
              <a:rect l="l" t="t" r="r" b="b"/>
              <a:pathLst>
                <a:path w="1742948" h="1552702">
                  <a:moveTo>
                    <a:pt x="0" y="0"/>
                  </a:moveTo>
                  <a:lnTo>
                    <a:pt x="1742948" y="0"/>
                  </a:lnTo>
                  <a:lnTo>
                    <a:pt x="1742948" y="1552702"/>
                  </a:lnTo>
                  <a:lnTo>
                    <a:pt x="0" y="155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r="-84" b="2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31DE0CB6-287F-C721-6CAF-22CC56AB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26398"/>
            <a:ext cx="7182597" cy="9378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ABBA8F80-585D-ABCB-D8A5-20B75871EDE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1850" y="1637552"/>
            <a:ext cx="10688824" cy="45899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0617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ærmbillede, blå/nedtrykt, Elektrisk blå, vand/blågrøn&#10;&#10;Indhold genereret af kunstig intelligens kan være forkert.">
            <a:extLst>
              <a:ext uri="{FF2B5EF4-FFF2-40B4-BE49-F238E27FC236}">
                <a16:creationId xmlns:a16="http://schemas.microsoft.com/office/drawing/2014/main" id="{50123C13-D51A-E3A9-DD7B-BF89ED7B1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0" y="-1"/>
            <a:ext cx="12234530" cy="6881923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3479F07A-EB08-9610-966D-6389F1149FCF}"/>
              </a:ext>
            </a:extLst>
          </p:cNvPr>
          <p:cNvGrpSpPr/>
          <p:nvPr userDrawn="1"/>
        </p:nvGrpSpPr>
        <p:grpSpPr>
          <a:xfrm>
            <a:off x="11070454" y="234403"/>
            <a:ext cx="871492" cy="776329"/>
            <a:chOff x="0" y="0"/>
            <a:chExt cx="1742984" cy="155265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904A44D-3BC4-3032-EFE7-9A535A221BDB}"/>
                </a:ext>
              </a:extLst>
            </p:cNvPr>
            <p:cNvSpPr/>
            <p:nvPr/>
          </p:nvSpPr>
          <p:spPr>
            <a:xfrm>
              <a:off x="0" y="0"/>
              <a:ext cx="1742948" cy="1552702"/>
            </a:xfrm>
            <a:custGeom>
              <a:avLst/>
              <a:gdLst/>
              <a:ahLst/>
              <a:cxnLst/>
              <a:rect l="l" t="t" r="r" b="b"/>
              <a:pathLst>
                <a:path w="1742948" h="1552702">
                  <a:moveTo>
                    <a:pt x="0" y="0"/>
                  </a:moveTo>
                  <a:lnTo>
                    <a:pt x="1742948" y="0"/>
                  </a:lnTo>
                  <a:lnTo>
                    <a:pt x="1742948" y="1552702"/>
                  </a:lnTo>
                  <a:lnTo>
                    <a:pt x="0" y="155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r="-84" b="2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31DE0CB6-287F-C721-6CAF-22CC56AB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97" y="3036516"/>
            <a:ext cx="8963585" cy="9378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</a:t>
            </a:r>
          </a:p>
        </p:txBody>
      </p:sp>
    </p:spTree>
    <p:extLst>
      <p:ext uri="{BB962C8B-B14F-4D97-AF65-F5344CB8AC3E}">
        <p14:creationId xmlns:p14="http://schemas.microsoft.com/office/powerpoint/2010/main" val="350067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ærmbillede, blå/nedtrykt, Elektrisk blå, vand/blågrøn&#10;&#10;Indhold genereret af kunstig intelligens kan være forkert.">
            <a:extLst>
              <a:ext uri="{FF2B5EF4-FFF2-40B4-BE49-F238E27FC236}">
                <a16:creationId xmlns:a16="http://schemas.microsoft.com/office/drawing/2014/main" id="{50123C13-D51A-E3A9-DD7B-BF89ED7B18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0" y="-1"/>
            <a:ext cx="12234530" cy="6881923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1DE0CB6-287F-C721-6CAF-22CC56AB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22728"/>
            <a:ext cx="8963585" cy="9378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2EF43170-B83A-1C8C-803D-5B085C87530C}"/>
              </a:ext>
            </a:extLst>
          </p:cNvPr>
          <p:cNvGrpSpPr/>
          <p:nvPr userDrawn="1"/>
        </p:nvGrpSpPr>
        <p:grpSpPr>
          <a:xfrm>
            <a:off x="7494492" y="379507"/>
            <a:ext cx="3729318" cy="3422130"/>
            <a:chOff x="0" y="0"/>
            <a:chExt cx="3305417" cy="2944483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0A9A96C-D8A1-0051-98F0-1C4AE7A94709}"/>
                </a:ext>
              </a:extLst>
            </p:cNvPr>
            <p:cNvSpPr/>
            <p:nvPr/>
          </p:nvSpPr>
          <p:spPr>
            <a:xfrm>
              <a:off x="0" y="0"/>
              <a:ext cx="3305429" cy="2944495"/>
            </a:xfrm>
            <a:custGeom>
              <a:avLst/>
              <a:gdLst/>
              <a:ahLst/>
              <a:cxnLst/>
              <a:rect l="l" t="t" r="r" b="b"/>
              <a:pathLst>
                <a:path w="3305429" h="2944495">
                  <a:moveTo>
                    <a:pt x="0" y="0"/>
                  </a:moveTo>
                  <a:lnTo>
                    <a:pt x="3305429" y="0"/>
                  </a:lnTo>
                  <a:lnTo>
                    <a:pt x="3305429" y="2944495"/>
                  </a:lnTo>
                  <a:lnTo>
                    <a:pt x="0" y="2944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r="-81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</p:spTree>
    <p:extLst>
      <p:ext uri="{BB962C8B-B14F-4D97-AF65-F5344CB8AC3E}">
        <p14:creationId xmlns:p14="http://schemas.microsoft.com/office/powerpoint/2010/main" val="111971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ærmbillede, design&#10;&#10;Indhold genereret af kunstig intelligens kan være forkert.">
            <a:extLst>
              <a:ext uri="{FF2B5EF4-FFF2-40B4-BE49-F238E27FC236}">
                <a16:creationId xmlns:a16="http://schemas.microsoft.com/office/drawing/2014/main" id="{94F04AC8-C4C8-5EDB-F6E0-A14ADA9F5B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C885AB-373A-452D-A6E8-BEE62D7B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26398"/>
            <a:ext cx="9818221" cy="937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87AA8C-BA1D-8DD0-60CE-593E63B21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63059"/>
            <a:ext cx="10515600" cy="432659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E9810736-F724-9D6C-E303-EF99930A3DEB}"/>
              </a:ext>
            </a:extLst>
          </p:cNvPr>
          <p:cNvSpPr/>
          <p:nvPr userDrawn="1"/>
        </p:nvSpPr>
        <p:spPr>
          <a:xfrm>
            <a:off x="11055654" y="255036"/>
            <a:ext cx="885625" cy="777630"/>
          </a:xfrm>
          <a:custGeom>
            <a:avLst/>
            <a:gdLst/>
            <a:ahLst/>
            <a:cxnLst/>
            <a:rect l="l" t="t" r="r" b="b"/>
            <a:pathLst>
              <a:path w="1450467" h="1292098">
                <a:moveTo>
                  <a:pt x="0" y="0"/>
                </a:moveTo>
                <a:lnTo>
                  <a:pt x="1450467" y="0"/>
                </a:lnTo>
                <a:lnTo>
                  <a:pt x="1450467" y="1292098"/>
                </a:lnTo>
                <a:lnTo>
                  <a:pt x="0" y="1292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" r="-79" b="3"/>
            </a:stretch>
          </a:blipFill>
        </p:spPr>
        <p:txBody>
          <a:bodyPr/>
          <a:lstStyle/>
          <a:p>
            <a:endParaRPr lang="da-DK" sz="1200"/>
          </a:p>
        </p:txBody>
      </p:sp>
    </p:spTree>
    <p:extLst>
      <p:ext uri="{BB962C8B-B14F-4D97-AF65-F5344CB8AC3E}">
        <p14:creationId xmlns:p14="http://schemas.microsoft.com/office/powerpoint/2010/main" val="43421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ærmbillede, Rektangel, design&#10;&#10;Indhold genereret af kunstig intelligens kan være forkert.">
            <a:extLst>
              <a:ext uri="{FF2B5EF4-FFF2-40B4-BE49-F238E27FC236}">
                <a16:creationId xmlns:a16="http://schemas.microsoft.com/office/drawing/2014/main" id="{A441D06B-7535-479F-987C-EED86A96F0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dsholder til indhold 3">
            <a:extLst>
              <a:ext uri="{FF2B5EF4-FFF2-40B4-BE49-F238E27FC236}">
                <a16:creationId xmlns:a16="http://schemas.microsoft.com/office/drawing/2014/main" id="{B4F0B797-68C7-AE42-96F9-A4CF89A83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1850" y="2102222"/>
            <a:ext cx="10688824" cy="276066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389776C-1FE9-8058-715C-C4A12EE66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26398"/>
            <a:ext cx="9818221" cy="937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</a:t>
            </a: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DF6C678C-1938-F925-F636-FD6BA5B2F55F}"/>
              </a:ext>
            </a:extLst>
          </p:cNvPr>
          <p:cNvSpPr/>
          <p:nvPr userDrawn="1"/>
        </p:nvSpPr>
        <p:spPr>
          <a:xfrm>
            <a:off x="11055654" y="255036"/>
            <a:ext cx="885625" cy="777630"/>
          </a:xfrm>
          <a:custGeom>
            <a:avLst/>
            <a:gdLst/>
            <a:ahLst/>
            <a:cxnLst/>
            <a:rect l="l" t="t" r="r" b="b"/>
            <a:pathLst>
              <a:path w="1450467" h="1292098">
                <a:moveTo>
                  <a:pt x="0" y="0"/>
                </a:moveTo>
                <a:lnTo>
                  <a:pt x="1450467" y="0"/>
                </a:lnTo>
                <a:lnTo>
                  <a:pt x="1450467" y="1292098"/>
                </a:lnTo>
                <a:lnTo>
                  <a:pt x="0" y="1292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" r="-79" b="3"/>
            </a:stretch>
          </a:blipFill>
        </p:spPr>
        <p:txBody>
          <a:bodyPr/>
          <a:lstStyle/>
          <a:p>
            <a:endParaRPr lang="da-DK" sz="1200"/>
          </a:p>
        </p:txBody>
      </p:sp>
    </p:spTree>
    <p:extLst>
      <p:ext uri="{BB962C8B-B14F-4D97-AF65-F5344CB8AC3E}">
        <p14:creationId xmlns:p14="http://schemas.microsoft.com/office/powerpoint/2010/main" val="3211511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3479F07A-EB08-9610-966D-6389F1149FCF}"/>
              </a:ext>
            </a:extLst>
          </p:cNvPr>
          <p:cNvGrpSpPr/>
          <p:nvPr userDrawn="1"/>
        </p:nvGrpSpPr>
        <p:grpSpPr>
          <a:xfrm>
            <a:off x="11070454" y="234403"/>
            <a:ext cx="871492" cy="776329"/>
            <a:chOff x="0" y="0"/>
            <a:chExt cx="1742984" cy="155265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904A44D-3BC4-3032-EFE7-9A535A221BDB}"/>
                </a:ext>
              </a:extLst>
            </p:cNvPr>
            <p:cNvSpPr/>
            <p:nvPr/>
          </p:nvSpPr>
          <p:spPr>
            <a:xfrm>
              <a:off x="0" y="0"/>
              <a:ext cx="1742948" cy="1552702"/>
            </a:xfrm>
            <a:custGeom>
              <a:avLst/>
              <a:gdLst/>
              <a:ahLst/>
              <a:cxnLst/>
              <a:rect l="l" t="t" r="r" b="b"/>
              <a:pathLst>
                <a:path w="1742948" h="1552702">
                  <a:moveTo>
                    <a:pt x="0" y="0"/>
                  </a:moveTo>
                  <a:lnTo>
                    <a:pt x="1742948" y="0"/>
                  </a:lnTo>
                  <a:lnTo>
                    <a:pt x="1742948" y="1552702"/>
                  </a:lnTo>
                  <a:lnTo>
                    <a:pt x="0" y="155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2" r="-84" b="2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31DE0CB6-287F-C721-6CAF-22CC56AB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26398"/>
            <a:ext cx="9764432" cy="9378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ABBA8F80-585D-ABCB-D8A5-20B75871EDE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1850" y="1637552"/>
            <a:ext cx="5170587" cy="45899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" name="Pladsholder til indhold 3">
            <a:extLst>
              <a:ext uri="{FF2B5EF4-FFF2-40B4-BE49-F238E27FC236}">
                <a16:creationId xmlns:a16="http://schemas.microsoft.com/office/drawing/2014/main" id="{877D87EB-C41E-4A98-2D49-BB52136D3F8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771341" y="1637551"/>
            <a:ext cx="5170587" cy="45899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11486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95FE1D-40EE-78F5-2EFD-CEBF2278EE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9365" y="1876612"/>
            <a:ext cx="3442446" cy="461710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err="1"/>
              <a:t>Ipsum</a:t>
            </a:r>
            <a:r>
              <a:rPr lang="da-DK"/>
              <a:t> </a:t>
            </a:r>
            <a:r>
              <a:rPr lang="da-DK" err="1"/>
              <a:t>lori</a:t>
            </a:r>
            <a:endParaRPr lang="da-DK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16673667-2BE9-675F-679C-30485277C991}"/>
              </a:ext>
            </a:extLst>
          </p:cNvPr>
          <p:cNvGrpSpPr/>
          <p:nvPr userDrawn="1"/>
        </p:nvGrpSpPr>
        <p:grpSpPr>
          <a:xfrm>
            <a:off x="11070454" y="234403"/>
            <a:ext cx="871492" cy="776329"/>
            <a:chOff x="0" y="0"/>
            <a:chExt cx="1742984" cy="1552657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7940E4CE-AA8E-C384-5C75-F4511452E888}"/>
                </a:ext>
              </a:extLst>
            </p:cNvPr>
            <p:cNvSpPr/>
            <p:nvPr/>
          </p:nvSpPr>
          <p:spPr>
            <a:xfrm>
              <a:off x="0" y="0"/>
              <a:ext cx="1742948" cy="1552702"/>
            </a:xfrm>
            <a:custGeom>
              <a:avLst/>
              <a:gdLst/>
              <a:ahLst/>
              <a:cxnLst/>
              <a:rect l="l" t="t" r="r" b="b"/>
              <a:pathLst>
                <a:path w="1742948" h="1552702">
                  <a:moveTo>
                    <a:pt x="0" y="0"/>
                  </a:moveTo>
                  <a:lnTo>
                    <a:pt x="1742948" y="0"/>
                  </a:lnTo>
                  <a:lnTo>
                    <a:pt x="1742948" y="1552702"/>
                  </a:lnTo>
                  <a:lnTo>
                    <a:pt x="0" y="155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2" r="-84" b="2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1BDB2594-4FF0-24B6-C7E5-8422D4DAAC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93445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958F39B-3F8A-4F21-F9A6-33D2EE443D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6167718"/>
            <a:ext cx="1720850" cy="32674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Kilde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6190EBE9-FDD3-5012-E488-3D8C7C1CFD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83834" y="6166970"/>
            <a:ext cx="1720850" cy="32674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Dato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:a16="http://schemas.microsoft.com/office/drawing/2014/main" id="{25614D67-6E4D-5288-B975-5CA87C8C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675" y="388938"/>
            <a:ext cx="6927850" cy="895350"/>
          </a:xfrm>
        </p:spPr>
        <p:txBody>
          <a:bodyPr>
            <a:noAutofit/>
          </a:bodyPr>
          <a:lstStyle>
            <a:lvl1pPr marL="0" indent="0">
              <a:buNone/>
              <a:defRPr sz="5000">
                <a:solidFill>
                  <a:schemeClr val="bg1"/>
                </a:solidFill>
              </a:defRPr>
            </a:lvl1pPr>
            <a:lvl2pPr>
              <a:defRPr sz="5000"/>
            </a:lvl2pPr>
            <a:lvl3pPr>
              <a:defRPr sz="5000"/>
            </a:lvl3pPr>
            <a:lvl4pPr>
              <a:defRPr sz="5000"/>
            </a:lvl4pPr>
            <a:lvl5pPr>
              <a:defRPr sz="5000"/>
            </a:lvl5pPr>
          </a:lstStyle>
          <a:p>
            <a:pPr lvl="0"/>
            <a:r>
              <a:rPr lang="da-DK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47279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skærmbillede, kunst&#10;&#10;Indhold genereret af kunstig intelligens kan være forkert.">
            <a:extLst>
              <a:ext uri="{FF2B5EF4-FFF2-40B4-BE49-F238E27FC236}">
                <a16:creationId xmlns:a16="http://schemas.microsoft.com/office/drawing/2014/main" id="{A747D337-219C-A974-8D3C-A1385EEAC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511700-67B2-E52D-186B-497F92F6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8471" y="365125"/>
            <a:ext cx="5301130" cy="1003487"/>
          </a:xfrm>
        </p:spPr>
        <p:txBody>
          <a:bodyPr/>
          <a:lstStyle>
            <a:lvl1pPr algn="ctr">
              <a:defRPr b="1">
                <a:solidFill>
                  <a:schemeClr val="bg2"/>
                </a:solidFill>
              </a:defRPr>
            </a:lvl1pPr>
          </a:lstStyle>
          <a:p>
            <a:r>
              <a:rPr lang="da-DK"/>
              <a:t>ÅRSTAL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5512011-1AE4-04E9-3199-DB546D6B5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36047"/>
            <a:ext cx="4678082" cy="314091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40BB225-217B-EFCB-1E54-EF07FD95A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694" y="1733737"/>
            <a:ext cx="4678082" cy="444322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8E1FD6CE-D711-773E-5F58-4DDCB96499FC}"/>
              </a:ext>
            </a:extLst>
          </p:cNvPr>
          <p:cNvGrpSpPr/>
          <p:nvPr userDrawn="1"/>
        </p:nvGrpSpPr>
        <p:grpSpPr>
          <a:xfrm>
            <a:off x="11070454" y="234403"/>
            <a:ext cx="871492" cy="776329"/>
            <a:chOff x="0" y="0"/>
            <a:chExt cx="1742984" cy="155265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352FB38C-8E93-8524-F614-D55B0C041E8E}"/>
                </a:ext>
              </a:extLst>
            </p:cNvPr>
            <p:cNvSpPr/>
            <p:nvPr/>
          </p:nvSpPr>
          <p:spPr>
            <a:xfrm>
              <a:off x="0" y="0"/>
              <a:ext cx="1742948" cy="1552702"/>
            </a:xfrm>
            <a:custGeom>
              <a:avLst/>
              <a:gdLst/>
              <a:ahLst/>
              <a:cxnLst/>
              <a:rect l="l" t="t" r="r" b="b"/>
              <a:pathLst>
                <a:path w="1742948" h="1552702">
                  <a:moveTo>
                    <a:pt x="0" y="0"/>
                  </a:moveTo>
                  <a:lnTo>
                    <a:pt x="1742948" y="0"/>
                  </a:lnTo>
                  <a:lnTo>
                    <a:pt x="1742948" y="1552702"/>
                  </a:lnTo>
                  <a:lnTo>
                    <a:pt x="0" y="155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r="-84" b="2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</p:spTree>
    <p:extLst>
      <p:ext uri="{BB962C8B-B14F-4D97-AF65-F5344CB8AC3E}">
        <p14:creationId xmlns:p14="http://schemas.microsoft.com/office/powerpoint/2010/main" val="294355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skærmbillede, Font/skrifttype, design&#10;&#10;Indhold genereret af kunstig intelligens kan være forkert.">
            <a:extLst>
              <a:ext uri="{FF2B5EF4-FFF2-40B4-BE49-F238E27FC236}">
                <a16:creationId xmlns:a16="http://schemas.microsoft.com/office/drawing/2014/main" id="{A6C21FF3-6AFC-89BA-59AB-D78078ED8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07930FF-5688-13BC-E9FA-1C8FE9AF4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8999"/>
            <a:ext cx="10688824" cy="276066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098F2E4-D86D-083D-E31D-E0EB95EF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26398"/>
            <a:ext cx="9818221" cy="937838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</a:t>
            </a:r>
          </a:p>
        </p:txBody>
      </p:sp>
      <p:sp>
        <p:nvSpPr>
          <p:cNvPr id="10" name="Pladsholder til indhold 3">
            <a:extLst>
              <a:ext uri="{FF2B5EF4-FFF2-40B4-BE49-F238E27FC236}">
                <a16:creationId xmlns:a16="http://schemas.microsoft.com/office/drawing/2014/main" id="{DD54E55E-FF92-D45A-CBCC-24F10FAC8F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1850" y="1637553"/>
            <a:ext cx="10688824" cy="15479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78176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61A8EA9-E02F-BD9E-474E-578F93E6A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5D75873-65A8-6393-DC20-13EDB36DA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48246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1" r:id="rId4"/>
    <p:sldLayoutId id="2147483654" r:id="rId5"/>
    <p:sldLayoutId id="2147483660" r:id="rId6"/>
    <p:sldLayoutId id="2147483650" r:id="rId7"/>
    <p:sldLayoutId id="2147483652" r:id="rId8"/>
    <p:sldLayoutId id="214748365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da-DK" sz="2800" kern="1200" dirty="0" smtClean="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2400" kern="1200" dirty="0" smtClean="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2000" kern="1200" dirty="0" smtClean="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5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746E530-1B09-293F-4046-57A2AE17D2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/>
              <a:t>2025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39AE9A-06A5-ABF0-F9F9-7F650FC08C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</a:t>
            </a:r>
          </a:p>
        </p:txBody>
      </p:sp>
    </p:spTree>
    <p:extLst>
      <p:ext uri="{BB962C8B-B14F-4D97-AF65-F5344CB8AC3E}">
        <p14:creationId xmlns:p14="http://schemas.microsoft.com/office/powerpoint/2010/main" val="209056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9F0ED-D6A0-B749-4C82-7B983D938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7AD71BA-194B-440B-78E0-8ABCFA57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86" y="2100942"/>
            <a:ext cx="11796301" cy="952500"/>
          </a:xfrm>
        </p:spPr>
        <p:txBody>
          <a:bodyPr>
            <a:no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4. Godkendelse af næste års kontingent</a:t>
            </a:r>
          </a:p>
        </p:txBody>
      </p:sp>
    </p:spTree>
    <p:extLst>
      <p:ext uri="{BB962C8B-B14F-4D97-AF65-F5344CB8AC3E}">
        <p14:creationId xmlns:p14="http://schemas.microsoft.com/office/powerpoint/2010/main" val="2419209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342562B-1CE4-BEBA-F421-9D150D7E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da-DK">
                <a:solidFill>
                  <a:schemeClr val="bg2"/>
                </a:solidFill>
              </a:rPr>
              <a:t>Kontingent 2025</a:t>
            </a:r>
          </a:p>
        </p:txBody>
      </p:sp>
      <p:graphicFrame>
        <p:nvGraphicFramePr>
          <p:cNvPr id="2" name="Pladsholder til indhold 1">
            <a:extLst>
              <a:ext uri="{FF2B5EF4-FFF2-40B4-BE49-F238E27FC236}">
                <a16:creationId xmlns:a16="http://schemas.microsoft.com/office/drawing/2014/main" id="{78C895F5-5811-B3EE-DCB1-836570DF1A70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3987447918"/>
              </p:ext>
            </p:extLst>
          </p:nvPr>
        </p:nvGraphicFramePr>
        <p:xfrm>
          <a:off x="992459" y="1638300"/>
          <a:ext cx="10225668" cy="4589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1026">
                  <a:extLst>
                    <a:ext uri="{9D8B030D-6E8A-4147-A177-3AD203B41FA5}">
                      <a16:colId xmlns:a16="http://schemas.microsoft.com/office/drawing/2014/main" val="2908803449"/>
                    </a:ext>
                  </a:extLst>
                </a:gridCol>
                <a:gridCol w="2517321">
                  <a:extLst>
                    <a:ext uri="{9D8B030D-6E8A-4147-A177-3AD203B41FA5}">
                      <a16:colId xmlns:a16="http://schemas.microsoft.com/office/drawing/2014/main" val="313333246"/>
                    </a:ext>
                  </a:extLst>
                </a:gridCol>
                <a:gridCol w="2517321">
                  <a:extLst>
                    <a:ext uri="{9D8B030D-6E8A-4147-A177-3AD203B41FA5}">
                      <a16:colId xmlns:a16="http://schemas.microsoft.com/office/drawing/2014/main" val="1671566439"/>
                    </a:ext>
                  </a:extLst>
                </a:gridCol>
              </a:tblGrid>
              <a:tr h="509993">
                <a:tc>
                  <a:txBody>
                    <a:bodyPr/>
                    <a:lstStyle/>
                    <a:p>
                      <a:pPr algn="l" fontAlgn="b"/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2600" u="none" strike="noStrike">
                          <a:effectLst/>
                        </a:rPr>
                        <a:t>2024</a:t>
                      </a:r>
                      <a:endParaRPr lang="da-DK" sz="2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2600" u="none" strike="noStrike">
                          <a:effectLst/>
                        </a:rPr>
                        <a:t>2025</a:t>
                      </a:r>
                      <a:endParaRPr lang="da-DK" sz="2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extLst>
                  <a:ext uri="{0D108BD9-81ED-4DB2-BD59-A6C34878D82A}">
                    <a16:rowId xmlns:a16="http://schemas.microsoft.com/office/drawing/2014/main" val="3626298390"/>
                  </a:ext>
                </a:extLst>
              </a:tr>
              <a:tr h="509993">
                <a:tc>
                  <a:txBody>
                    <a:bodyPr/>
                    <a:lstStyle/>
                    <a:p>
                      <a:pPr algn="l" fontAlgn="b"/>
                      <a:r>
                        <a:rPr lang="da-DK" sz="2600" u="none" strike="noStrike">
                          <a:effectLst/>
                        </a:rPr>
                        <a:t>0 ansatte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984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994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extLst>
                  <a:ext uri="{0D108BD9-81ED-4DB2-BD59-A6C34878D82A}">
                    <a16:rowId xmlns:a16="http://schemas.microsoft.com/office/drawing/2014/main" val="2412182008"/>
                  </a:ext>
                </a:extLst>
              </a:tr>
              <a:tr h="509993">
                <a:tc>
                  <a:txBody>
                    <a:bodyPr/>
                    <a:lstStyle/>
                    <a:p>
                      <a:pPr algn="l" fontAlgn="b"/>
                      <a:r>
                        <a:rPr lang="da-DK" sz="2600" u="none" strike="noStrike">
                          <a:effectLst/>
                        </a:rPr>
                        <a:t>1-5 ansatte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1.761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1.779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extLst>
                  <a:ext uri="{0D108BD9-81ED-4DB2-BD59-A6C34878D82A}">
                    <a16:rowId xmlns:a16="http://schemas.microsoft.com/office/drawing/2014/main" val="780117055"/>
                  </a:ext>
                </a:extLst>
              </a:tr>
              <a:tr h="509993">
                <a:tc>
                  <a:txBody>
                    <a:bodyPr/>
                    <a:lstStyle/>
                    <a:p>
                      <a:pPr algn="l" fontAlgn="b"/>
                      <a:r>
                        <a:rPr lang="da-DK" sz="2600" u="none" strike="noStrike">
                          <a:effectLst/>
                        </a:rPr>
                        <a:t>6-9 ansatte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2.382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2.406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extLst>
                  <a:ext uri="{0D108BD9-81ED-4DB2-BD59-A6C34878D82A}">
                    <a16:rowId xmlns:a16="http://schemas.microsoft.com/office/drawing/2014/main" val="1336357835"/>
                  </a:ext>
                </a:extLst>
              </a:tr>
              <a:tr h="509993">
                <a:tc>
                  <a:txBody>
                    <a:bodyPr/>
                    <a:lstStyle/>
                    <a:p>
                      <a:pPr algn="l" fontAlgn="b"/>
                      <a:r>
                        <a:rPr lang="da-DK" sz="2600" u="none" strike="noStrike">
                          <a:effectLst/>
                        </a:rPr>
                        <a:t>10-19 ansatte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3.003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3.033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extLst>
                  <a:ext uri="{0D108BD9-81ED-4DB2-BD59-A6C34878D82A}">
                    <a16:rowId xmlns:a16="http://schemas.microsoft.com/office/drawing/2014/main" val="3348839368"/>
                  </a:ext>
                </a:extLst>
              </a:tr>
              <a:tr h="509993">
                <a:tc>
                  <a:txBody>
                    <a:bodyPr/>
                    <a:lstStyle/>
                    <a:p>
                      <a:pPr algn="l" fontAlgn="b"/>
                      <a:r>
                        <a:rPr lang="da-DK" sz="2600" u="none" strike="noStrike">
                          <a:effectLst/>
                        </a:rPr>
                        <a:t>20-49 ansatte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4.660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4.707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extLst>
                  <a:ext uri="{0D108BD9-81ED-4DB2-BD59-A6C34878D82A}">
                    <a16:rowId xmlns:a16="http://schemas.microsoft.com/office/drawing/2014/main" val="4112094016"/>
                  </a:ext>
                </a:extLst>
              </a:tr>
              <a:tr h="509993">
                <a:tc>
                  <a:txBody>
                    <a:bodyPr/>
                    <a:lstStyle/>
                    <a:p>
                      <a:pPr algn="l" fontAlgn="b"/>
                      <a:r>
                        <a:rPr lang="da-DK" sz="2600" u="none" strike="noStrike">
                          <a:effectLst/>
                        </a:rPr>
                        <a:t>50-99 ansatte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5.903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5.963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extLst>
                  <a:ext uri="{0D108BD9-81ED-4DB2-BD59-A6C34878D82A}">
                    <a16:rowId xmlns:a16="http://schemas.microsoft.com/office/drawing/2014/main" val="611098707"/>
                  </a:ext>
                </a:extLst>
              </a:tr>
              <a:tr h="509993">
                <a:tc>
                  <a:txBody>
                    <a:bodyPr/>
                    <a:lstStyle/>
                    <a:p>
                      <a:pPr algn="l" fontAlgn="b"/>
                      <a:r>
                        <a:rPr lang="da-DK" sz="2600" u="none" strike="noStrike">
                          <a:effectLst/>
                        </a:rPr>
                        <a:t>100+ ansatte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8.285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8.369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extLst>
                  <a:ext uri="{0D108BD9-81ED-4DB2-BD59-A6C34878D82A}">
                    <a16:rowId xmlns:a16="http://schemas.microsoft.com/office/drawing/2014/main" val="828876029"/>
                  </a:ext>
                </a:extLst>
              </a:tr>
              <a:tr h="509993">
                <a:tc>
                  <a:txBody>
                    <a:bodyPr/>
                    <a:lstStyle/>
                    <a:p>
                      <a:pPr algn="l" fontAlgn="b"/>
                      <a:r>
                        <a:rPr lang="da-DK" sz="2600" u="none" strike="noStrike">
                          <a:effectLst/>
                        </a:rPr>
                        <a:t>Personligt medlemskab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466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2600" u="none" strike="noStrike">
                          <a:effectLst/>
                        </a:rPr>
                        <a:t>471</a:t>
                      </a:r>
                      <a:endParaRPr lang="da-DK" sz="2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727" marR="22727" marT="22727" marB="0" anchor="b"/>
                </a:tc>
                <a:extLst>
                  <a:ext uri="{0D108BD9-81ED-4DB2-BD59-A6C34878D82A}">
                    <a16:rowId xmlns:a16="http://schemas.microsoft.com/office/drawing/2014/main" val="2199304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54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2B81F-8ED3-099B-F1B6-B3FC8CCEE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06715FC2-FADD-7A0B-FAEB-AF2D2468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99" y="2067488"/>
            <a:ext cx="11400602" cy="952500"/>
          </a:xfrm>
        </p:spPr>
        <p:txBody>
          <a:bodyPr>
            <a:no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5. Godkendelse af næste års budget</a:t>
            </a:r>
          </a:p>
        </p:txBody>
      </p:sp>
    </p:spTree>
    <p:extLst>
      <p:ext uri="{BB962C8B-B14F-4D97-AF65-F5344CB8AC3E}">
        <p14:creationId xmlns:p14="http://schemas.microsoft.com/office/powerpoint/2010/main" val="2177305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6C76EF8-A309-F4AF-CFBB-D876239F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11" y="860934"/>
            <a:ext cx="3059926" cy="937838"/>
          </a:xfrm>
        </p:spPr>
        <p:txBody>
          <a:bodyPr>
            <a:normAutofit fontScale="90000"/>
          </a:bodyPr>
          <a:lstStyle/>
          <a:p>
            <a:r>
              <a:rPr lang="da-DK">
                <a:solidFill>
                  <a:schemeClr val="bg2"/>
                </a:solidFill>
              </a:rPr>
              <a:t>Budget</a:t>
            </a:r>
            <a:br>
              <a:rPr lang="da-DK">
                <a:solidFill>
                  <a:schemeClr val="bg2"/>
                </a:solidFill>
              </a:rPr>
            </a:br>
            <a:r>
              <a:rPr lang="da-DK">
                <a:solidFill>
                  <a:schemeClr val="bg2"/>
                </a:solidFill>
              </a:rPr>
              <a:t>2025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EA906A1-D449-F5AB-82C3-3DA70B8EB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87"/>
          <a:stretch/>
        </p:blipFill>
        <p:spPr>
          <a:xfrm>
            <a:off x="4002611" y="164524"/>
            <a:ext cx="6289964" cy="65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4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66774-7133-C533-8E7B-74054EE54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2EA90BB-7776-4071-4045-660187C9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52" y="2067488"/>
            <a:ext cx="11625316" cy="952500"/>
          </a:xfrm>
        </p:spPr>
        <p:txBody>
          <a:bodyPr>
            <a:no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6. Meddelelse om udpegede bestyrelsesmedlemmer samt valg af bestyrelsesmedlemmer</a:t>
            </a:r>
          </a:p>
        </p:txBody>
      </p:sp>
    </p:spTree>
    <p:extLst>
      <p:ext uri="{BB962C8B-B14F-4D97-AF65-F5344CB8AC3E}">
        <p14:creationId xmlns:p14="http://schemas.microsoft.com/office/powerpoint/2010/main" val="691783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Ansigt, person, tøj, Hage&#10;&#10;Automatisk genereret beskrivelse">
            <a:extLst>
              <a:ext uri="{FF2B5EF4-FFF2-40B4-BE49-F238E27FC236}">
                <a16:creationId xmlns:a16="http://schemas.microsoft.com/office/drawing/2014/main" id="{6376CB75-9CCA-7537-AE98-AB7DB76CF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30" y="371143"/>
            <a:ext cx="1066800" cy="1219200"/>
          </a:xfrm>
          <a:prstGeom prst="rect">
            <a:avLst/>
          </a:prstGeom>
        </p:spPr>
      </p:pic>
      <p:pic>
        <p:nvPicPr>
          <p:cNvPr id="7" name="Billede 6" descr="Et billede, der indeholder Ansigt, person, smil, menneske&#10;&#10;Automatisk genereret beskrivelse">
            <a:extLst>
              <a:ext uri="{FF2B5EF4-FFF2-40B4-BE49-F238E27FC236}">
                <a16:creationId xmlns:a16="http://schemas.microsoft.com/office/drawing/2014/main" id="{1B1A6726-4974-BB04-1540-BC56F2CBF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25" y="2409608"/>
            <a:ext cx="1066800" cy="1219200"/>
          </a:xfrm>
          <a:prstGeom prst="rect">
            <a:avLst/>
          </a:prstGeom>
        </p:spPr>
      </p:pic>
      <p:pic>
        <p:nvPicPr>
          <p:cNvPr id="8" name="Billede 7" descr="Et billede, der indeholder Ansigt, person, skjorte/bluse/T-shirt, Pande&#10;&#10;Automatisk genereret beskrivelse">
            <a:extLst>
              <a:ext uri="{FF2B5EF4-FFF2-40B4-BE49-F238E27FC236}">
                <a16:creationId xmlns:a16="http://schemas.microsoft.com/office/drawing/2014/main" id="{E9C69348-289B-007B-C1F3-78FCFAFD3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27" y="2383350"/>
            <a:ext cx="1066800" cy="1219200"/>
          </a:xfrm>
          <a:prstGeom prst="rect">
            <a:avLst/>
          </a:prstGeom>
        </p:spPr>
      </p:pic>
      <p:pic>
        <p:nvPicPr>
          <p:cNvPr id="9" name="Billede 8" descr="Et billede, der indeholder Ansigt, person, menneske, Hage&#10;&#10;Automatisk genereret beskrivelse">
            <a:extLst>
              <a:ext uri="{FF2B5EF4-FFF2-40B4-BE49-F238E27FC236}">
                <a16:creationId xmlns:a16="http://schemas.microsoft.com/office/drawing/2014/main" id="{73897F13-E375-AAF1-8529-F56EA7884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71" y="4495056"/>
            <a:ext cx="1066800" cy="1219200"/>
          </a:xfrm>
          <a:prstGeom prst="rect">
            <a:avLst/>
          </a:prstGeom>
        </p:spPr>
      </p:pic>
      <p:pic>
        <p:nvPicPr>
          <p:cNvPr id="10" name="Billede 9" descr="Et billede, der indeholder Ansigt, halskæde, person, tøj&#10;&#10;Automatisk genereret beskrivelse">
            <a:extLst>
              <a:ext uri="{FF2B5EF4-FFF2-40B4-BE49-F238E27FC236}">
                <a16:creationId xmlns:a16="http://schemas.microsoft.com/office/drawing/2014/main" id="{8F7F2620-128E-C2FB-3F84-025AE5328B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78" y="2400927"/>
            <a:ext cx="1066800" cy="1219200"/>
          </a:xfrm>
          <a:prstGeom prst="rect">
            <a:avLst/>
          </a:prstGeom>
        </p:spPr>
      </p:pic>
      <p:pic>
        <p:nvPicPr>
          <p:cNvPr id="11" name="Billede 10" descr="Et billede, der indeholder Ansigt, person, skjorte/bluse/T-shirt, tøj&#10;&#10;Automatisk genereret beskrivelse">
            <a:extLst>
              <a:ext uri="{FF2B5EF4-FFF2-40B4-BE49-F238E27FC236}">
                <a16:creationId xmlns:a16="http://schemas.microsoft.com/office/drawing/2014/main" id="{3A5FA675-E33C-3E34-7A3B-C8FD4736B2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78" y="4493731"/>
            <a:ext cx="1066800" cy="1219200"/>
          </a:xfrm>
          <a:prstGeom prst="rect">
            <a:avLst/>
          </a:prstGeom>
        </p:spPr>
      </p:pic>
      <p:pic>
        <p:nvPicPr>
          <p:cNvPr id="12" name="Billede 11" descr="Et billede, der indeholder Ansigt, person, smil, tøj&#10;&#10;Automatisk genereret beskrivelse">
            <a:extLst>
              <a:ext uri="{FF2B5EF4-FFF2-40B4-BE49-F238E27FC236}">
                <a16:creationId xmlns:a16="http://schemas.microsoft.com/office/drawing/2014/main" id="{B2367F90-E7B4-B6CF-9E7F-1DD73B374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519" y="2398719"/>
            <a:ext cx="1066800" cy="1219200"/>
          </a:xfrm>
          <a:prstGeom prst="rect">
            <a:avLst/>
          </a:prstGeom>
        </p:spPr>
      </p:pic>
      <p:pic>
        <p:nvPicPr>
          <p:cNvPr id="13" name="Billede 12" descr="Et billede, der indeholder Ansigt, person, skjorte/bluse/T-shirt, tøj&#10;&#10;Automatisk genereret beskrivelse">
            <a:extLst>
              <a:ext uri="{FF2B5EF4-FFF2-40B4-BE49-F238E27FC236}">
                <a16:creationId xmlns:a16="http://schemas.microsoft.com/office/drawing/2014/main" id="{72222846-9E15-FAF5-8CCA-8EE8BC8F5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78" y="2391061"/>
            <a:ext cx="1066800" cy="1219200"/>
          </a:xfrm>
          <a:prstGeom prst="rect">
            <a:avLst/>
          </a:prstGeom>
        </p:spPr>
      </p:pic>
      <p:pic>
        <p:nvPicPr>
          <p:cNvPr id="14" name="Billede 13" descr="Et billede, der indeholder Ansigt, person, smil, skjorte/bluse/T-shirt&#10;&#10;Automatisk genereret beskrivelse">
            <a:extLst>
              <a:ext uri="{FF2B5EF4-FFF2-40B4-BE49-F238E27FC236}">
                <a16:creationId xmlns:a16="http://schemas.microsoft.com/office/drawing/2014/main" id="{9DB36315-F9AE-E757-B789-4E11A0933F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403" y="4501993"/>
            <a:ext cx="1066800" cy="1219200"/>
          </a:xfrm>
          <a:prstGeom prst="rect">
            <a:avLst/>
          </a:prstGeom>
        </p:spPr>
      </p:pic>
      <p:pic>
        <p:nvPicPr>
          <p:cNvPr id="15" name="Billede 14" descr="Et billede, der indeholder Ansigt, person, tøj, menneske&#10;&#10;Automatisk genereret beskrivelse">
            <a:extLst>
              <a:ext uri="{FF2B5EF4-FFF2-40B4-BE49-F238E27FC236}">
                <a16:creationId xmlns:a16="http://schemas.microsoft.com/office/drawing/2014/main" id="{FA1EC893-5221-70C8-AFFC-988CEE2B13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1" y="2398719"/>
            <a:ext cx="1066800" cy="12192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75DAA236-7196-4B70-F835-51C79F7FE71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t="1083" r="15967" b="-686"/>
          <a:stretch/>
        </p:blipFill>
        <p:spPr>
          <a:xfrm>
            <a:off x="8308891" y="4497285"/>
            <a:ext cx="1066800" cy="122390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DEE5E7A-8FAD-295C-F14E-0481D4A3C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260" r="4921"/>
          <a:stretch/>
        </p:blipFill>
        <p:spPr bwMode="auto">
          <a:xfrm rot="5400000">
            <a:off x="3028001" y="4577692"/>
            <a:ext cx="1219201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C952E89-D0B6-9610-7E11-1A0DE41F3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/>
          <a:stretch/>
        </p:blipFill>
        <p:spPr bwMode="auto">
          <a:xfrm>
            <a:off x="1227779" y="4501993"/>
            <a:ext cx="1080416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977B49E8-DB9E-8345-6836-174E8714EBFE}"/>
              </a:ext>
            </a:extLst>
          </p:cNvPr>
          <p:cNvSpPr txBox="1"/>
          <p:nvPr/>
        </p:nvSpPr>
        <p:spPr>
          <a:xfrm>
            <a:off x="5295900" y="1617618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Bent Jensen – Formand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bestyrelsen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6A10F8EB-410A-279E-3129-BEC40BE263C5}"/>
              </a:ext>
            </a:extLst>
          </p:cNvPr>
          <p:cNvSpPr txBox="1"/>
          <p:nvPr/>
        </p:nvSpPr>
        <p:spPr>
          <a:xfrm>
            <a:off x="804204" y="3641301"/>
            <a:ext cx="19118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Grete Højgaard – Næstformand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</a:t>
            </a:r>
            <a:r>
              <a:rPr lang="da-DK" sz="1000" i="1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Experience</a:t>
            </a:r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Fredericia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88E7AEFF-60B9-3F15-8910-75C74CD558BF}"/>
              </a:ext>
            </a:extLst>
          </p:cNvPr>
          <p:cNvSpPr txBox="1"/>
          <p:nvPr/>
        </p:nvSpPr>
        <p:spPr>
          <a:xfrm>
            <a:off x="2561381" y="3617919"/>
            <a:ext cx="19118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Carsten </a:t>
            </a:r>
            <a:r>
              <a:rPr lang="da-DK" sz="11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Hänel</a:t>
            </a:r>
            <a:endParaRPr lang="da-DK" sz="11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bestyrelsen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515716B4-0FE8-008E-1CF4-6054EA533865}"/>
              </a:ext>
            </a:extLst>
          </p:cNvPr>
          <p:cNvSpPr txBox="1"/>
          <p:nvPr/>
        </p:nvSpPr>
        <p:spPr>
          <a:xfrm>
            <a:off x="4351715" y="3645062"/>
            <a:ext cx="19118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Rune D. Rasmussen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bestyrelsen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E5CC0590-4158-881C-6DE2-DDC5424A7579}"/>
              </a:ext>
            </a:extLst>
          </p:cNvPr>
          <p:cNvSpPr txBox="1"/>
          <p:nvPr/>
        </p:nvSpPr>
        <p:spPr>
          <a:xfrm>
            <a:off x="6067456" y="3629774"/>
            <a:ext cx="19118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Finn Muus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bestyrelsen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8C562E0E-1300-727F-4F79-0BCBD1F05F53}"/>
              </a:ext>
            </a:extLst>
          </p:cNvPr>
          <p:cNvSpPr txBox="1"/>
          <p:nvPr/>
        </p:nvSpPr>
        <p:spPr>
          <a:xfrm>
            <a:off x="7831917" y="3629774"/>
            <a:ext cx="19118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Michael Sønderskov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bestyrelsen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0458B70C-DFA6-C6E4-ED97-D54C04546BE2}"/>
              </a:ext>
            </a:extLst>
          </p:cNvPr>
          <p:cNvSpPr txBox="1"/>
          <p:nvPr/>
        </p:nvSpPr>
        <p:spPr>
          <a:xfrm>
            <a:off x="2663885" y="5752648"/>
            <a:ext cx="191184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Reimund Steffensen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 Fredericia Transport &amp; Logistik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4CD013B1-1A51-401A-C79C-47983FCBA378}"/>
              </a:ext>
            </a:extLst>
          </p:cNvPr>
          <p:cNvSpPr txBox="1"/>
          <p:nvPr/>
        </p:nvSpPr>
        <p:spPr>
          <a:xfrm>
            <a:off x="3970474" y="5742738"/>
            <a:ext cx="2599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Finn Schousboe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Valgt til bestyrelse 2024-2026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9980C7ED-0964-DD1B-6360-9E459A937946}"/>
              </a:ext>
            </a:extLst>
          </p:cNvPr>
          <p:cNvSpPr txBox="1"/>
          <p:nvPr/>
        </p:nvSpPr>
        <p:spPr>
          <a:xfrm>
            <a:off x="5739024" y="5733128"/>
            <a:ext cx="2599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Jens Madsen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Valgt til bestyrelse 2024-2026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E84816F1-8725-420A-2E6A-A59039ADD793}"/>
              </a:ext>
            </a:extLst>
          </p:cNvPr>
          <p:cNvSpPr txBox="1"/>
          <p:nvPr/>
        </p:nvSpPr>
        <p:spPr>
          <a:xfrm>
            <a:off x="7831917" y="5720693"/>
            <a:ext cx="198239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Borgmester Christian Bro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Fredericia Kommune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FF1C5F7-A1C5-D3E5-EFB2-62B2A0A4A75C}"/>
              </a:ext>
            </a:extLst>
          </p:cNvPr>
          <p:cNvSpPr/>
          <p:nvPr/>
        </p:nvSpPr>
        <p:spPr>
          <a:xfrm rot="1157946">
            <a:off x="5800059" y="311010"/>
            <a:ext cx="1357179" cy="194348"/>
          </a:xfrm>
          <a:prstGeom prst="rect">
            <a:avLst/>
          </a:prstGeom>
          <a:solidFill>
            <a:srgbClr val="D5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EE574D16-46FD-9559-7B2C-CF68E4532B3B}"/>
              </a:ext>
            </a:extLst>
          </p:cNvPr>
          <p:cNvSpPr/>
          <p:nvPr/>
        </p:nvSpPr>
        <p:spPr>
          <a:xfrm rot="1157946">
            <a:off x="3323493" y="2300465"/>
            <a:ext cx="1357179" cy="194348"/>
          </a:xfrm>
          <a:prstGeom prst="rect">
            <a:avLst/>
          </a:prstGeom>
          <a:solidFill>
            <a:srgbClr val="D5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17044BF5-8E25-957E-91E4-105D97F1CCA4}"/>
              </a:ext>
            </a:extLst>
          </p:cNvPr>
          <p:cNvSpPr/>
          <p:nvPr/>
        </p:nvSpPr>
        <p:spPr>
          <a:xfrm rot="1157946">
            <a:off x="4959823" y="2322146"/>
            <a:ext cx="1357179" cy="194348"/>
          </a:xfrm>
          <a:prstGeom prst="rect">
            <a:avLst/>
          </a:prstGeom>
          <a:solidFill>
            <a:srgbClr val="D5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DE7FD2FD-35A2-A29A-FB73-1759CC808427}"/>
              </a:ext>
            </a:extLst>
          </p:cNvPr>
          <p:cNvSpPr/>
          <p:nvPr/>
        </p:nvSpPr>
        <p:spPr>
          <a:xfrm rot="1157946">
            <a:off x="1500361" y="2312435"/>
            <a:ext cx="1357179" cy="194348"/>
          </a:xfrm>
          <a:prstGeom prst="rect">
            <a:avLst/>
          </a:prstGeom>
          <a:solidFill>
            <a:srgbClr val="D5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8D5600B9-F34B-9D84-15C5-A7EA3A75B8D1}"/>
              </a:ext>
            </a:extLst>
          </p:cNvPr>
          <p:cNvSpPr txBox="1"/>
          <p:nvPr/>
        </p:nvSpPr>
        <p:spPr>
          <a:xfrm rot="1167415">
            <a:off x="5801578" y="280511"/>
            <a:ext cx="1376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>
                <a:latin typeface="Helvetica" panose="020B0604020202020204" pitchFamily="34" charset="0"/>
                <a:cs typeface="Helvetica" panose="020B0604020202020204" pitchFamily="34" charset="0"/>
              </a:rPr>
              <a:t>Genudpeget</a:t>
            </a:r>
            <a:endParaRPr lang="da-DK" sz="800" i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E33ED407-47AF-4FD4-D947-AD1F583826BD}"/>
              </a:ext>
            </a:extLst>
          </p:cNvPr>
          <p:cNvSpPr txBox="1"/>
          <p:nvPr/>
        </p:nvSpPr>
        <p:spPr>
          <a:xfrm rot="1167415">
            <a:off x="3321782" y="2258015"/>
            <a:ext cx="136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>
                <a:latin typeface="Helvetica" panose="020B0604020202020204" pitchFamily="34" charset="0"/>
                <a:cs typeface="Helvetica" panose="020B0604020202020204" pitchFamily="34" charset="0"/>
              </a:rPr>
              <a:t>Genudpeget</a:t>
            </a:r>
            <a:endParaRPr lang="da-DK" sz="800" i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1F9B4703-A65A-0E19-2377-9C1E847FBC5D}"/>
              </a:ext>
            </a:extLst>
          </p:cNvPr>
          <p:cNvSpPr txBox="1"/>
          <p:nvPr/>
        </p:nvSpPr>
        <p:spPr>
          <a:xfrm rot="1167415">
            <a:off x="1205939" y="2273824"/>
            <a:ext cx="19118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>
                <a:latin typeface="Helvetica" panose="020B0604020202020204" pitchFamily="34" charset="0"/>
                <a:cs typeface="Helvetica" panose="020B0604020202020204" pitchFamily="34" charset="0"/>
              </a:rPr>
              <a:t>Genudpeget</a:t>
            </a:r>
            <a:endParaRPr lang="da-DK" sz="800" i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5B6523A3-C958-F58E-4A71-E7375562093B}"/>
              </a:ext>
            </a:extLst>
          </p:cNvPr>
          <p:cNvSpPr txBox="1"/>
          <p:nvPr/>
        </p:nvSpPr>
        <p:spPr>
          <a:xfrm rot="1167415">
            <a:off x="4638033" y="2275612"/>
            <a:ext cx="19118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>
                <a:latin typeface="Helvetica" panose="020B0604020202020204" pitchFamily="34" charset="0"/>
                <a:cs typeface="Helvetica" panose="020B0604020202020204" pitchFamily="34" charset="0"/>
              </a:rPr>
              <a:t>Genudpeget</a:t>
            </a:r>
            <a:endParaRPr lang="da-DK" sz="800" i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35F4BB61-E0B4-D05E-FC02-240FABB6A019}"/>
              </a:ext>
            </a:extLst>
          </p:cNvPr>
          <p:cNvSpPr txBox="1"/>
          <p:nvPr/>
        </p:nvSpPr>
        <p:spPr>
          <a:xfrm>
            <a:off x="493216" y="5733128"/>
            <a:ext cx="25999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Dennis </a:t>
            </a:r>
            <a:r>
              <a:rPr lang="da-DK" sz="110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Grønnebech</a:t>
            </a:r>
            <a:endParaRPr lang="da-DK" sz="11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Fredericia Shopping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7AA228DE-8AC0-B371-9161-4BF5486D0264}"/>
              </a:ext>
            </a:extLst>
          </p:cNvPr>
          <p:cNvSpPr txBox="1"/>
          <p:nvPr/>
        </p:nvSpPr>
        <p:spPr>
          <a:xfrm>
            <a:off x="9191947" y="3632844"/>
            <a:ext cx="259994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Jesper Bjerrisgaard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Fredericia 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Håndværkerforening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DAE31167-BB6D-234C-9B65-E14A7C9B2A8C}"/>
              </a:ext>
            </a:extLst>
          </p:cNvPr>
          <p:cNvSpPr txBox="1"/>
          <p:nvPr/>
        </p:nvSpPr>
        <p:spPr>
          <a:xfrm>
            <a:off x="9241831" y="5724168"/>
            <a:ext cx="259994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1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Niels Martin Vind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Udpeget af Fredericia </a:t>
            </a:r>
          </a:p>
          <a:p>
            <a:pPr algn="ctr"/>
            <a:r>
              <a:rPr lang="da-DK" sz="10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Kommune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C6E7B0E-91C5-7112-2598-3352C1F59C3C}"/>
              </a:ext>
            </a:extLst>
          </p:cNvPr>
          <p:cNvSpPr/>
          <p:nvPr/>
        </p:nvSpPr>
        <p:spPr>
          <a:xfrm rot="1157946">
            <a:off x="10221162" y="2340196"/>
            <a:ext cx="1357179" cy="194348"/>
          </a:xfrm>
          <a:prstGeom prst="rect">
            <a:avLst/>
          </a:prstGeom>
          <a:solidFill>
            <a:srgbClr val="D5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065A71B1-2188-6F1F-CA5F-BDE474899581}"/>
              </a:ext>
            </a:extLst>
          </p:cNvPr>
          <p:cNvSpPr txBox="1"/>
          <p:nvPr/>
        </p:nvSpPr>
        <p:spPr>
          <a:xfrm rot="1167415">
            <a:off x="10211352" y="2314259"/>
            <a:ext cx="1376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>
                <a:latin typeface="Helvetica" panose="020B0604020202020204" pitchFamily="34" charset="0"/>
                <a:cs typeface="Helvetica" panose="020B0604020202020204" pitchFamily="34" charset="0"/>
              </a:rPr>
              <a:t>Genudpeget</a:t>
            </a:r>
            <a:endParaRPr lang="da-DK" sz="800" i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827935E-8817-07C0-4541-81135DDB0980}"/>
              </a:ext>
            </a:extLst>
          </p:cNvPr>
          <p:cNvSpPr/>
          <p:nvPr/>
        </p:nvSpPr>
        <p:spPr>
          <a:xfrm rot="1157946">
            <a:off x="3342743" y="4452884"/>
            <a:ext cx="1357179" cy="194348"/>
          </a:xfrm>
          <a:prstGeom prst="rect">
            <a:avLst/>
          </a:prstGeom>
          <a:solidFill>
            <a:srgbClr val="D5E7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3901866-7A58-271D-B193-A5B3920FCA89}"/>
              </a:ext>
            </a:extLst>
          </p:cNvPr>
          <p:cNvSpPr txBox="1"/>
          <p:nvPr/>
        </p:nvSpPr>
        <p:spPr>
          <a:xfrm rot="1167415">
            <a:off x="3333070" y="4415745"/>
            <a:ext cx="13767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err="1">
                <a:latin typeface="Helvetica" panose="020B0604020202020204" pitchFamily="34" charset="0"/>
                <a:cs typeface="Helvetica" panose="020B0604020202020204" pitchFamily="34" charset="0"/>
              </a:rPr>
              <a:t>Nyudpeget</a:t>
            </a:r>
            <a:endParaRPr lang="da-DK" sz="800" i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793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5F20A-7871-56E3-70A1-FA06A33E9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5DD7665-4E84-EE70-0192-75AEF204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99" y="2234756"/>
            <a:ext cx="11400602" cy="952500"/>
          </a:xfrm>
        </p:spPr>
        <p:txBody>
          <a:bodyPr>
            <a:no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7. Præsentation af erhvervspolitiske indsatsområder og handlingsplan</a:t>
            </a:r>
          </a:p>
        </p:txBody>
      </p:sp>
    </p:spTree>
    <p:extLst>
      <p:ext uri="{BB962C8B-B14F-4D97-AF65-F5344CB8AC3E}">
        <p14:creationId xmlns:p14="http://schemas.microsoft.com/office/powerpoint/2010/main" val="1306248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0BAE9E31-B747-4118-6FEE-A934AF380EEF}"/>
              </a:ext>
            </a:extLst>
          </p:cNvPr>
          <p:cNvSpPr txBox="1"/>
          <p:nvPr/>
        </p:nvSpPr>
        <p:spPr>
          <a:xfrm>
            <a:off x="474808" y="542958"/>
            <a:ext cx="7907838" cy="513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55"/>
              </a:lnSpc>
            </a:pPr>
            <a:r>
              <a:rPr lang="en-US" sz="5400" b="1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Business Fredericia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3E56E7AE-A160-5560-BE55-C4B25742D6A4}"/>
              </a:ext>
            </a:extLst>
          </p:cNvPr>
          <p:cNvSpPr txBox="1"/>
          <p:nvPr/>
        </p:nvSpPr>
        <p:spPr>
          <a:xfrm>
            <a:off x="6096000" y="2350941"/>
            <a:ext cx="562737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1354" lvl="2" indent="-87118">
              <a:buFont typeface="Arial"/>
              <a:buChar char="⚬"/>
            </a:pPr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Være en accelerator i Fredericias erhvervsudvikling</a:t>
            </a:r>
          </a:p>
          <a:p>
            <a:pPr marL="261354" lvl="2" indent="-87118"/>
            <a:endParaRPr lang="da-DK" sz="1600" noProof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1354" lvl="2" indent="-87118">
              <a:buFont typeface="Arial"/>
              <a:buChar char="⚬"/>
            </a:pPr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Skabe bedst mulige betingelser for erhvervslivet </a:t>
            </a:r>
          </a:p>
          <a:p>
            <a:pPr marL="261354" lvl="2" indent="-87118"/>
            <a:endParaRPr lang="da-DK" sz="1600" noProof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1354" lvl="2" indent="-87118">
              <a:buFont typeface="Arial"/>
              <a:buChar char="⚬"/>
            </a:pPr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Yde Erhvervsservice for </a:t>
            </a:r>
            <a:r>
              <a:rPr lang="da-DK" sz="1600" u="sng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alle</a:t>
            </a:r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virksomheder i</a:t>
            </a:r>
          </a:p>
          <a:p>
            <a:pPr marL="261354" lvl="2" indent="-87118"/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Fredericia Kommune</a:t>
            </a:r>
          </a:p>
          <a:p>
            <a:pPr marL="261354" lvl="2" indent="-87118"/>
            <a:endParaRPr lang="da-DK" sz="1600" noProof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1354" lvl="2" indent="-87118">
              <a:buFont typeface="Arial"/>
              <a:buChar char="⚬"/>
            </a:pPr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Igangsætte og afholde erhvervsudviklende </a:t>
            </a:r>
          </a:p>
          <a:p>
            <a:pPr marL="261354" lvl="2" indent="-87118"/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aktiviteter</a:t>
            </a:r>
          </a:p>
          <a:p>
            <a:pPr marL="261354" lvl="2" indent="-87118"/>
            <a:endParaRPr lang="da-DK" sz="1600" noProof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61354" lvl="2" indent="-87118">
              <a:buFont typeface="Arial"/>
              <a:buChar char="⚬"/>
            </a:pPr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Være en stærk medspiller i indsatsen for at:</a:t>
            </a:r>
          </a:p>
          <a:p>
            <a:pPr marL="493509" lvl="3" indent="-123378">
              <a:buFont typeface="Arial"/>
              <a:buChar char="￭"/>
            </a:pPr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Tiltrække virksomheder</a:t>
            </a:r>
          </a:p>
          <a:p>
            <a:pPr marL="493509" lvl="3" indent="-123378">
              <a:buFont typeface="Arial"/>
              <a:buChar char="￭"/>
            </a:pPr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Skabe arbejdspladser</a:t>
            </a:r>
          </a:p>
          <a:p>
            <a:pPr marL="493509" lvl="3" indent="-123378">
              <a:buFont typeface="Arial"/>
              <a:buChar char="￭"/>
            </a:pPr>
            <a:r>
              <a:rPr lang="da-DK" sz="1600" noProof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Skabe vækst i eksisterende virksomheder</a:t>
            </a:r>
          </a:p>
          <a:p>
            <a:pPr marL="493509" lvl="3" indent="-123378"/>
            <a:endParaRPr lang="da-DK" sz="1600" noProof="0">
              <a:solidFill>
                <a:srgbClr val="FFFF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BE5683-33F7-3BFB-C7E5-632C8DDE4F34}"/>
              </a:ext>
            </a:extLst>
          </p:cNvPr>
          <p:cNvSpPr txBox="1"/>
          <p:nvPr/>
        </p:nvSpPr>
        <p:spPr>
          <a:xfrm>
            <a:off x="6096000" y="1697155"/>
            <a:ext cx="3597957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67"/>
              </a:lnSpc>
            </a:pPr>
            <a:r>
              <a:rPr lang="en-US" sz="2223" b="1">
                <a:solidFill>
                  <a:srgbClr val="FCFDF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 </a:t>
            </a:r>
            <a:r>
              <a:rPr lang="en-US" sz="2223" b="1" err="1">
                <a:solidFill>
                  <a:srgbClr val="FCFDF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vil</a:t>
            </a:r>
            <a:r>
              <a:rPr lang="en-US" sz="2223" b="1">
                <a:solidFill>
                  <a:srgbClr val="FCFDF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</a:p>
        </p:txBody>
      </p:sp>
      <p:pic>
        <p:nvPicPr>
          <p:cNvPr id="29" name="Billede 28">
            <a:extLst>
              <a:ext uri="{FF2B5EF4-FFF2-40B4-BE49-F238E27FC236}">
                <a16:creationId xmlns:a16="http://schemas.microsoft.com/office/drawing/2014/main" id="{DBBCE2F4-398E-9EFE-E867-F37A2D0701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0" r="-2396" b="4386"/>
          <a:stretch/>
        </p:blipFill>
        <p:spPr>
          <a:xfrm>
            <a:off x="4298824" y="1116391"/>
            <a:ext cx="1253173" cy="1781250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D8730CD4-574F-5912-43C0-8256B445CE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5"/>
          <a:stretch/>
        </p:blipFill>
        <p:spPr>
          <a:xfrm>
            <a:off x="466728" y="1113461"/>
            <a:ext cx="1234118" cy="1784179"/>
          </a:xfrm>
          <a:prstGeom prst="rect">
            <a:avLst/>
          </a:prstGeom>
        </p:spPr>
      </p:pic>
      <p:pic>
        <p:nvPicPr>
          <p:cNvPr id="35" name="Billede 34">
            <a:extLst>
              <a:ext uri="{FF2B5EF4-FFF2-40B4-BE49-F238E27FC236}">
                <a16:creationId xmlns:a16="http://schemas.microsoft.com/office/drawing/2014/main" id="{0A8300BF-55C2-3C10-0856-3C5E9E6D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1005"/>
          <a:stretch/>
        </p:blipFill>
        <p:spPr>
          <a:xfrm>
            <a:off x="3017377" y="1113461"/>
            <a:ext cx="1216795" cy="1784179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CABB2E80-F161-8106-1709-748A589647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25" b="11773"/>
          <a:stretch/>
        </p:blipFill>
        <p:spPr>
          <a:xfrm>
            <a:off x="4295727" y="2993962"/>
            <a:ext cx="1253173" cy="164414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93B049E9-6A25-ECD1-0434-E707721DE9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011"/>
          <a:stretch/>
        </p:blipFill>
        <p:spPr>
          <a:xfrm>
            <a:off x="4295701" y="4634365"/>
            <a:ext cx="1253173" cy="160526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6138F34A-D8A3-A487-ABB7-1E5DD677D2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65" t="194" r="-1" b="709"/>
          <a:stretch/>
        </p:blipFill>
        <p:spPr>
          <a:xfrm>
            <a:off x="466100" y="4866118"/>
            <a:ext cx="1253198" cy="184819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DC59072-D992-5837-AB98-F0DA14B47F7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754" b="14410"/>
          <a:stretch/>
        </p:blipFill>
        <p:spPr>
          <a:xfrm>
            <a:off x="3014280" y="2989440"/>
            <a:ext cx="1219892" cy="164414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754DFDD-54EF-E90F-3A0D-D6E83E30542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718" r="675" b="-4545"/>
          <a:stretch/>
        </p:blipFill>
        <p:spPr>
          <a:xfrm>
            <a:off x="3014254" y="4624790"/>
            <a:ext cx="1219918" cy="167943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AAD4C734-DCCE-9429-C968-8CE4A30AEB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2153"/>
          <a:stretch/>
        </p:blipFill>
        <p:spPr>
          <a:xfrm>
            <a:off x="3030582" y="4856557"/>
            <a:ext cx="1203590" cy="1699280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836E3CFA-2C69-9E43-7011-097FF3070C9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520"/>
          <a:stretch/>
        </p:blipFill>
        <p:spPr>
          <a:xfrm>
            <a:off x="1767888" y="4868091"/>
            <a:ext cx="1184837" cy="1837508"/>
          </a:xfrm>
          <a:prstGeom prst="rect">
            <a:avLst/>
          </a:prstGeom>
        </p:spPr>
      </p:pic>
      <p:pic>
        <p:nvPicPr>
          <p:cNvPr id="37" name="Billede 36">
            <a:extLst>
              <a:ext uri="{FF2B5EF4-FFF2-40B4-BE49-F238E27FC236}">
                <a16:creationId xmlns:a16="http://schemas.microsoft.com/office/drawing/2014/main" id="{48C62833-D55B-C318-29F9-C40CC8F28CA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115" t="-10256" r="2290" b="10258"/>
          <a:stretch/>
        </p:blipFill>
        <p:spPr>
          <a:xfrm>
            <a:off x="3030580" y="6533313"/>
            <a:ext cx="1203591" cy="167942"/>
          </a:xfrm>
          <a:prstGeom prst="rect">
            <a:avLst/>
          </a:prstGeom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2C5F39B0-A96C-7759-7E4A-9223675BE16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566" b="11813"/>
          <a:stretch/>
        </p:blipFill>
        <p:spPr>
          <a:xfrm>
            <a:off x="4289222" y="4866118"/>
            <a:ext cx="1256233" cy="1680841"/>
          </a:xfrm>
          <a:prstGeom prst="rect">
            <a:avLst/>
          </a:prstGeom>
        </p:spPr>
      </p:pic>
      <p:pic>
        <p:nvPicPr>
          <p:cNvPr id="41" name="Billede 40">
            <a:extLst>
              <a:ext uri="{FF2B5EF4-FFF2-40B4-BE49-F238E27FC236}">
                <a16:creationId xmlns:a16="http://schemas.microsoft.com/office/drawing/2014/main" id="{1A8EF31D-6D9E-E8A2-DBD3-4FC9D59F0F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89222" y="6536622"/>
            <a:ext cx="1258138" cy="16410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5788E999-1D9C-CA95-58AB-637EFF4F59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9328" y="2992946"/>
            <a:ext cx="1221517" cy="180099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206B359-6166-24A9-DE60-0908E8F0F5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2465" y="2989440"/>
            <a:ext cx="1209380" cy="180099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66779D7A-8047-05B5-7CF4-82E975324B9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050" t="535" r="3269"/>
          <a:stretch/>
        </p:blipFill>
        <p:spPr>
          <a:xfrm>
            <a:off x="1765498" y="1113461"/>
            <a:ext cx="1187228" cy="17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47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B78879D-B366-F277-F22D-C17E583B6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Strategi 2020 - 2025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CFA761A-0442-007C-BD21-3DC896878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36047"/>
            <a:ext cx="4678082" cy="334609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ts val="1680"/>
              </a:lnSpc>
              <a:buNone/>
            </a:pPr>
            <a:r>
              <a:rPr lang="da-DK" sz="1800" b="1" spc="12" noProof="0">
                <a:latin typeface="Helvetica" panose="020B0604020202020204" pitchFamily="34" charset="0"/>
                <a:ea typeface="Anton"/>
                <a:cs typeface="Helvetica" panose="020B0604020202020204" pitchFamily="34" charset="0"/>
                <a:sym typeface="Anton"/>
              </a:rPr>
              <a:t>VISION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spc="13" noProof="0">
                <a:latin typeface="Helvetica" panose="020B0604020202020204" pitchFamily="34" charset="0"/>
                <a:ea typeface="Anton"/>
                <a:cs typeface="Helvetica" panose="020B0604020202020204" pitchFamily="34" charset="0"/>
                <a:sym typeface="Anton"/>
              </a:rPr>
              <a:t>Business Fredericia arbejder for at Fredericia bliver Danmarks midtpunkt for vækst og fremtidens grønne løsninger indenfor Transport &amp; Logistik og Energi &amp; Klima. Fredericia skal være en del af løsningen på verdens energi- og klimaudfordringer.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b="1" spc="12" noProof="0">
                <a:latin typeface="Helvetica" panose="020B0604020202020204" pitchFamily="34" charset="0"/>
                <a:ea typeface="Anton"/>
                <a:cs typeface="Helvetica" panose="020B0604020202020204" pitchFamily="34" charset="0"/>
                <a:sym typeface="Anton"/>
              </a:rPr>
              <a:t>MISSION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1800" spc="13" noProof="0">
                <a:latin typeface="Helvetica" panose="020B0604020202020204" pitchFamily="34" charset="0"/>
                <a:ea typeface="Anton"/>
                <a:cs typeface="Helvetica" panose="020B0604020202020204" pitchFamily="34" charset="0"/>
                <a:sym typeface="Anton"/>
              </a:rPr>
              <a:t>Business Fredericia arbejder aktivt for udvikling af hele kommunen, for alle virksomheder og for virksomhedernes værditilvækst. </a:t>
            </a:r>
          </a:p>
          <a:p>
            <a:pPr marL="0" indent="0">
              <a:buNone/>
            </a:pPr>
            <a:endParaRPr lang="da-DK" sz="1800" noProof="0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2991F6D8-1539-E9DF-8722-0B1373807CCD}"/>
              </a:ext>
            </a:extLst>
          </p:cNvPr>
          <p:cNvGrpSpPr/>
          <p:nvPr/>
        </p:nvGrpSpPr>
        <p:grpSpPr>
          <a:xfrm>
            <a:off x="5691673" y="1968758"/>
            <a:ext cx="5439747" cy="4780117"/>
            <a:chOff x="2042498" y="1813504"/>
            <a:chExt cx="10879493" cy="9560233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493F160F-EAC8-9EA9-E9A4-DBC79E04EF23}"/>
                </a:ext>
              </a:extLst>
            </p:cNvPr>
            <p:cNvSpPr/>
            <p:nvPr/>
          </p:nvSpPr>
          <p:spPr>
            <a:xfrm>
              <a:off x="2042498" y="1813504"/>
              <a:ext cx="10879493" cy="9560233"/>
            </a:xfrm>
            <a:custGeom>
              <a:avLst/>
              <a:gdLst/>
              <a:ahLst/>
              <a:cxnLst/>
              <a:rect l="l" t="t" r="r" b="b"/>
              <a:pathLst>
                <a:path w="15160625" h="11373739">
                  <a:moveTo>
                    <a:pt x="0" y="0"/>
                  </a:moveTo>
                  <a:lnTo>
                    <a:pt x="15160625" y="0"/>
                  </a:lnTo>
                  <a:lnTo>
                    <a:pt x="15160625" y="11373739"/>
                  </a:lnTo>
                  <a:lnTo>
                    <a:pt x="0" y="11373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778" t="-18969" r="-20580" b="1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24201B2C-7362-E5DF-32E2-ED12137B28D5}"/>
              </a:ext>
            </a:extLst>
          </p:cNvPr>
          <p:cNvSpPr txBox="1"/>
          <p:nvPr/>
        </p:nvSpPr>
        <p:spPr>
          <a:xfrm>
            <a:off x="7881184" y="4565039"/>
            <a:ext cx="978694" cy="24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3"/>
              </a:lnSpc>
              <a:spcBef>
                <a:spcPct val="0"/>
              </a:spcBef>
            </a:pPr>
            <a:r>
              <a:rPr lang="en-US" sz="1200" b="1" spc="15">
                <a:solidFill>
                  <a:srgbClr val="DA4F10"/>
                </a:solidFill>
                <a:latin typeface="Helvetica" panose="020B0604020202020204" pitchFamily="34" charset="0"/>
                <a:ea typeface="TT Rounds Condensed Bold"/>
                <a:cs typeface="Helvetica" panose="020B0604020202020204" pitchFamily="34" charset="0"/>
                <a:sym typeface="TT Rounds Condensed Bold"/>
              </a:rPr>
              <a:t>BOSÆTNING</a:t>
            </a:r>
          </a:p>
        </p:txBody>
      </p:sp>
    </p:spTree>
    <p:extLst>
      <p:ext uri="{BB962C8B-B14F-4D97-AF65-F5344CB8AC3E}">
        <p14:creationId xmlns:p14="http://schemas.microsoft.com/office/powerpoint/2010/main" val="2331737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2900C065-CA15-EB75-BBC3-E317F13D287B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C9036A9-B2F1-035A-F2A4-8A51A8E7960F}"/>
              </a:ext>
            </a:extLst>
          </p:cNvPr>
          <p:cNvSpPr txBox="1"/>
          <p:nvPr/>
        </p:nvSpPr>
        <p:spPr>
          <a:xfrm>
            <a:off x="249065" y="681203"/>
            <a:ext cx="1165567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Tiltrækning af nye virksomheder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A869A47-CC78-42C2-1D70-8380907315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891681"/>
              </p:ext>
            </p:extLst>
          </p:nvPr>
        </p:nvGraphicFramePr>
        <p:xfrm>
          <a:off x="1673990" y="1004368"/>
          <a:ext cx="9088768" cy="5289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6388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åge/dis, skærmbillede, sky, bjerg&#10;&#10;Indhold genereret af kunstig intelligens kan være forkert.">
            <a:extLst>
              <a:ext uri="{FF2B5EF4-FFF2-40B4-BE49-F238E27FC236}">
                <a16:creationId xmlns:a16="http://schemas.microsoft.com/office/drawing/2014/main" id="{334B9043-FE40-EEEE-61D2-ED5098352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14AB90E-750D-2CE3-A1FD-1F9FDCC1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60" y="474423"/>
            <a:ext cx="9818221" cy="937838"/>
          </a:xfrm>
        </p:spPr>
        <p:txBody>
          <a:bodyPr/>
          <a:lstStyle/>
          <a:p>
            <a:r>
              <a:rPr lang="da-DK" b="1">
                <a:solidFill>
                  <a:schemeClr val="bg2"/>
                </a:solidFill>
              </a:rPr>
              <a:t>DAGSORDEN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37F67E9-6CBE-E934-9AA0-903196D4F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160" y="1464236"/>
            <a:ext cx="10515600" cy="445042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2000" b="1">
                <a:solidFill>
                  <a:schemeClr val="bg1"/>
                </a:solidFill>
              </a:rPr>
              <a:t> </a:t>
            </a:r>
            <a:r>
              <a:rPr lang="da-DK" sz="2400" b="1">
                <a:solidFill>
                  <a:schemeClr val="bg1"/>
                </a:solidFill>
              </a:rPr>
              <a:t>Valg af dirigent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2400" b="1">
                <a:solidFill>
                  <a:schemeClr val="bg1"/>
                </a:solidFill>
              </a:rPr>
              <a:t> Fremlæggelse af beretning for det forløbne år til godkendelse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2400" b="1">
                <a:solidFill>
                  <a:schemeClr val="bg1"/>
                </a:solidFill>
              </a:rPr>
              <a:t> Godkendelse af revideret regnskab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2400" b="1">
                <a:solidFill>
                  <a:schemeClr val="bg1"/>
                </a:solidFill>
              </a:rPr>
              <a:t> Godkendelse af næste års kontingent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2400" b="1">
                <a:solidFill>
                  <a:schemeClr val="bg1"/>
                </a:solidFill>
              </a:rPr>
              <a:t> Godkendelse af næste års budget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2400" b="1">
                <a:solidFill>
                  <a:schemeClr val="bg1"/>
                </a:solidFill>
              </a:rPr>
              <a:t> Meddelelse om udpegede bestyrelsesmedlemmer samt valg af bestyrelsesmedlemmer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2400" b="1">
                <a:solidFill>
                  <a:schemeClr val="bg1"/>
                </a:solidFill>
              </a:rPr>
              <a:t> Præsentation af foreningens erhvervspolitiske indsatsområder og handlingsplan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2400" b="1">
                <a:solidFill>
                  <a:schemeClr val="bg1"/>
                </a:solidFill>
              </a:rPr>
              <a:t> Behandling af indkomne forslag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2400" b="1">
                <a:solidFill>
                  <a:schemeClr val="bg1"/>
                </a:solidFill>
              </a:rPr>
              <a:t> Valg af 1 revisor (er på valg hvert år)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da-DK" sz="2400" b="1">
                <a:solidFill>
                  <a:schemeClr val="bg1"/>
                </a:solidFill>
              </a:rPr>
              <a:t> Eventuelt</a:t>
            </a:r>
          </a:p>
          <a:p>
            <a:endParaRPr lang="da-DK" b="1">
              <a:solidFill>
                <a:schemeClr val="bg1"/>
              </a:solidFill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4AA7727-6B98-2E95-E1A7-490075FE6A2E}"/>
              </a:ext>
            </a:extLst>
          </p:cNvPr>
          <p:cNvGrpSpPr/>
          <p:nvPr/>
        </p:nvGrpSpPr>
        <p:grpSpPr>
          <a:xfrm>
            <a:off x="10331128" y="5034727"/>
            <a:ext cx="1652709" cy="1472241"/>
            <a:chOff x="0" y="0"/>
            <a:chExt cx="3305417" cy="294448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A889DE3-3037-6399-E959-EE41DA40088C}"/>
                </a:ext>
              </a:extLst>
            </p:cNvPr>
            <p:cNvSpPr/>
            <p:nvPr/>
          </p:nvSpPr>
          <p:spPr>
            <a:xfrm>
              <a:off x="0" y="0"/>
              <a:ext cx="3305429" cy="2944495"/>
            </a:xfrm>
            <a:custGeom>
              <a:avLst/>
              <a:gdLst/>
              <a:ahLst/>
              <a:cxnLst/>
              <a:rect l="l" t="t" r="r" b="b"/>
              <a:pathLst>
                <a:path w="3305429" h="2944495">
                  <a:moveTo>
                    <a:pt x="0" y="0"/>
                  </a:moveTo>
                  <a:lnTo>
                    <a:pt x="3305429" y="0"/>
                  </a:lnTo>
                  <a:lnTo>
                    <a:pt x="3305429" y="2944495"/>
                  </a:lnTo>
                  <a:lnTo>
                    <a:pt x="0" y="29444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r="-81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</p:spTree>
    <p:extLst>
      <p:ext uri="{BB962C8B-B14F-4D97-AF65-F5344CB8AC3E}">
        <p14:creationId xmlns:p14="http://schemas.microsoft.com/office/powerpoint/2010/main" val="2811184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7FDBD-2507-92C2-026C-BB93FE059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232CF1-C803-61B7-8DA2-FA7B33816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5174" y="3716418"/>
            <a:ext cx="3161652" cy="2760663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Mål 2025 = 800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943F118-5D10-3B10-1B55-932B2950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031" y="2422431"/>
            <a:ext cx="6753938" cy="937838"/>
          </a:xfrm>
        </p:spPr>
        <p:txBody>
          <a:bodyPr/>
          <a:lstStyle/>
          <a:p>
            <a:pPr algn="ctr"/>
            <a:r>
              <a:rPr lang="da-DK" b="1"/>
              <a:t>822 medlemmer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CEEE02BD-BF3D-3211-8355-84E869A56259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5D20072-6AF3-DFE3-8837-53C119E9A327}"/>
              </a:ext>
            </a:extLst>
          </p:cNvPr>
          <p:cNvSpPr txBox="1"/>
          <p:nvPr/>
        </p:nvSpPr>
        <p:spPr>
          <a:xfrm>
            <a:off x="184225" y="863379"/>
            <a:ext cx="1295247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Erhvervsservice</a:t>
            </a:r>
          </a:p>
        </p:txBody>
      </p:sp>
    </p:spTree>
    <p:extLst>
      <p:ext uri="{BB962C8B-B14F-4D97-AF65-F5344CB8AC3E}">
        <p14:creationId xmlns:p14="http://schemas.microsoft.com/office/powerpoint/2010/main" val="1301338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C2EC5-4DA2-C4C7-D3C7-F4EF730FE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E4177FC-D490-A0CA-EB60-F23BFBEBF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04" y="1582676"/>
            <a:ext cx="8714791" cy="937838"/>
          </a:xfrm>
        </p:spPr>
        <p:txBody>
          <a:bodyPr>
            <a:normAutofit fontScale="90000"/>
          </a:bodyPr>
          <a:lstStyle/>
          <a:p>
            <a:pPr algn="ctr"/>
            <a:r>
              <a:rPr lang="da-DK" b="1"/>
              <a:t>Nr. 49 i DI-undersøgelsen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872E7A41-F716-486F-C1FB-0A0B93BFA93E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A57C247-A9CD-9905-D4F8-BEA80CE27FD6}"/>
              </a:ext>
            </a:extLst>
          </p:cNvPr>
          <p:cNvSpPr txBox="1"/>
          <p:nvPr/>
        </p:nvSpPr>
        <p:spPr>
          <a:xfrm>
            <a:off x="184225" y="863379"/>
            <a:ext cx="1295247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Erhvervsservice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B043D7-16D1-7F5D-FD30-A102EF52A2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2122485"/>
              </p:ext>
            </p:extLst>
          </p:nvPr>
        </p:nvGraphicFramePr>
        <p:xfrm>
          <a:off x="2670110" y="1936426"/>
          <a:ext cx="6851779" cy="4357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02173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50F0038-5D9B-198F-F119-BB8D01DD1833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r="13359"/>
          <a:stretch>
            <a:fillRect/>
          </a:stretch>
        </p:blipFill>
        <p:spPr bwMode="auto">
          <a:xfrm>
            <a:off x="0" y="0"/>
            <a:ext cx="8934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65EF9E4-A9BE-ED56-E12F-4B2842E7C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6"/>
            <a:ext cx="12192000" cy="685740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0A315D1-B890-7B78-71DA-15D6C7B5B0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/>
              <a:t>Kilde: Avisen.nu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2D3E03F7-136D-B93C-FDAA-E416F38B2E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21. Januar 2024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A64BCD3C-63A3-5628-5621-FBC7FA1291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9186" y="232821"/>
            <a:ext cx="6927850" cy="895350"/>
          </a:xfrm>
        </p:spPr>
        <p:txBody>
          <a:bodyPr/>
          <a:lstStyle/>
          <a:p>
            <a:pPr algn="l"/>
            <a:endParaRPr lang="da-DK" sz="54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/>
            <a:r>
              <a:rPr lang="da-DK" sz="5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 går hurtigere og hurtigere med behandling </a:t>
            </a:r>
          </a:p>
          <a:p>
            <a:pPr algn="l"/>
            <a:r>
              <a:rPr lang="da-DK" sz="5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 byggesager</a:t>
            </a:r>
            <a:endParaRPr lang="da-DK" sz="2000">
              <a:solidFill>
                <a:schemeClr val="bg1"/>
              </a:solidFill>
            </a:endParaRP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1398214D-829E-BD51-30F6-B26ADEA5DF90}"/>
              </a:ext>
            </a:extLst>
          </p:cNvPr>
          <p:cNvGrpSpPr/>
          <p:nvPr/>
        </p:nvGrpSpPr>
        <p:grpSpPr>
          <a:xfrm>
            <a:off x="11172054" y="336003"/>
            <a:ext cx="871492" cy="776329"/>
            <a:chOff x="0" y="0"/>
            <a:chExt cx="1742984" cy="1552657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7D6C461D-017E-8F91-779E-18C2B2345A30}"/>
                </a:ext>
              </a:extLst>
            </p:cNvPr>
            <p:cNvSpPr/>
            <p:nvPr/>
          </p:nvSpPr>
          <p:spPr>
            <a:xfrm>
              <a:off x="0" y="0"/>
              <a:ext cx="1742948" cy="1552702"/>
            </a:xfrm>
            <a:custGeom>
              <a:avLst/>
              <a:gdLst/>
              <a:ahLst/>
              <a:cxnLst/>
              <a:rect l="l" t="t" r="r" b="b"/>
              <a:pathLst>
                <a:path w="1742948" h="1552702">
                  <a:moveTo>
                    <a:pt x="0" y="0"/>
                  </a:moveTo>
                  <a:lnTo>
                    <a:pt x="1742948" y="0"/>
                  </a:lnTo>
                  <a:lnTo>
                    <a:pt x="1742948" y="1552702"/>
                  </a:lnTo>
                  <a:lnTo>
                    <a:pt x="0" y="155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2" r="-84" b="2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</p:spTree>
    <p:extLst>
      <p:ext uri="{BB962C8B-B14F-4D97-AF65-F5344CB8AC3E}">
        <p14:creationId xmlns:p14="http://schemas.microsoft.com/office/powerpoint/2010/main" val="3804214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1802C-D269-D4B7-E500-085D193F0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318A36E-BF3E-4B80-632E-D7D3F91FA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1240" y="1483360"/>
            <a:ext cx="10494885" cy="43155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a-DK" sz="4200" b="1" err="1"/>
              <a:t>Advisory</a:t>
            </a:r>
            <a:r>
              <a:rPr lang="da-DK" sz="4200" b="1"/>
              <a:t> board for grøn omstilling</a:t>
            </a:r>
          </a:p>
          <a:p>
            <a:pPr marL="0" indent="0" algn="ctr">
              <a:buNone/>
            </a:pPr>
            <a:endParaRPr lang="da-DK" sz="4200"/>
          </a:p>
          <a:p>
            <a:pPr marL="0" indent="0" algn="ctr">
              <a:buNone/>
            </a:pPr>
            <a:r>
              <a:rPr lang="da-DK" sz="4200" b="1"/>
              <a:t>Innovations knudepunkt for </a:t>
            </a:r>
            <a:r>
              <a:rPr lang="da-DK" sz="4200" b="1" err="1"/>
              <a:t>datacentre</a:t>
            </a:r>
            <a:endParaRPr lang="da-DK" sz="4200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B3852367-F79E-C225-CAB2-3A0492B6CBA0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9D29B57-31E8-54C2-DCA3-B140F3174EB9}"/>
              </a:ext>
            </a:extLst>
          </p:cNvPr>
          <p:cNvSpPr txBox="1"/>
          <p:nvPr/>
        </p:nvSpPr>
        <p:spPr>
          <a:xfrm>
            <a:off x="184225" y="863379"/>
            <a:ext cx="1295247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Energi &amp; Klima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9C537A8F-6F35-B95F-39E8-459D2F1F3C42}"/>
              </a:ext>
            </a:extLst>
          </p:cNvPr>
          <p:cNvSpPr txBox="1">
            <a:spLocks/>
          </p:cNvSpPr>
          <p:nvPr/>
        </p:nvSpPr>
        <p:spPr>
          <a:xfrm>
            <a:off x="519164" y="4173264"/>
            <a:ext cx="11153671" cy="1821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4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0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/>
              <a:t>Net Zero Innovation Hub for Data Centers in Europe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/>
              <a:t>Regional CO2 Hub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da-DK"/>
              <a:t>P2X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/>
          </a:p>
          <a:p>
            <a:pPr marL="0" indent="0">
              <a:buFont typeface="Arial" panose="020B0604020202020204" pitchFamily="34" charset="0"/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3303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CF8F6-9D8B-848B-0288-A367E7CEE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A8429E3B-EABC-9933-EABD-7A862F04E22C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EA7DB2C-FE78-0A61-E0A9-02C072E9111F}"/>
              </a:ext>
            </a:extLst>
          </p:cNvPr>
          <p:cNvSpPr txBox="1"/>
          <p:nvPr/>
        </p:nvSpPr>
        <p:spPr>
          <a:xfrm>
            <a:off x="184225" y="788925"/>
            <a:ext cx="129524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Uddannelse &amp; Arbejdsmarked</a:t>
            </a: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8FCC9D3E-06D6-F831-74E5-734B26F27D0C}"/>
              </a:ext>
            </a:extLst>
          </p:cNvPr>
          <p:cNvSpPr txBox="1">
            <a:spLocks/>
          </p:cNvSpPr>
          <p:nvPr/>
        </p:nvSpPr>
        <p:spPr>
          <a:xfrm>
            <a:off x="1186889" y="1687438"/>
            <a:ext cx="9818221" cy="9378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pPr algn="ctr"/>
            <a:r>
              <a:rPr lang="da-DK" b="1"/>
              <a:t>Samarbejdsaftalen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644CB4D-0EEA-8536-3006-110C761823E6}"/>
              </a:ext>
            </a:extLst>
          </p:cNvPr>
          <p:cNvSpPr txBox="1">
            <a:spLocks/>
          </p:cNvSpPr>
          <p:nvPr/>
        </p:nvSpPr>
        <p:spPr>
          <a:xfrm>
            <a:off x="835269" y="3009748"/>
            <a:ext cx="11087100" cy="2754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4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0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da-DK" sz="2400" b="1"/>
              <a:t>65 åbninger formidlet til unge: </a:t>
            </a:r>
            <a:r>
              <a:rPr lang="da-DK" sz="2400"/>
              <a:t>300 skoleelever har besøgt virksomheder.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da-DK" sz="2400"/>
          </a:p>
          <a:p>
            <a:pPr marL="0" indent="0" algn="ctr">
              <a:lnSpc>
                <a:spcPct val="120000"/>
              </a:lnSpc>
              <a:buNone/>
            </a:pPr>
            <a:r>
              <a:rPr lang="da-DK" sz="2400"/>
              <a:t>Skabt </a:t>
            </a:r>
            <a:r>
              <a:rPr lang="da-DK" sz="2400" b="1"/>
              <a:t>forbindelse og netværk </a:t>
            </a:r>
            <a:r>
              <a:rPr lang="da-DK" sz="2400"/>
              <a:t>mellem Jobcentret, Uddannelsesinstitutioner og fagforeninger, mål at opkvalificere virksomhedernes medarbejdere.</a:t>
            </a:r>
            <a:r>
              <a:rPr lang="da-DK" sz="2400" b="1"/>
              <a:t>  </a:t>
            </a:r>
            <a:endParaRPr lang="da-DK" sz="2400"/>
          </a:p>
        </p:txBody>
      </p:sp>
    </p:spTree>
    <p:extLst>
      <p:ext uri="{BB962C8B-B14F-4D97-AF65-F5344CB8AC3E}">
        <p14:creationId xmlns:p14="http://schemas.microsoft.com/office/powerpoint/2010/main" val="3156523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5CA92-5EC3-9CA3-D148-8537B0BF6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506F331E-79EC-C885-739B-B065921448E5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734625D-A6A5-0078-7214-2D551DA2F380}"/>
              </a:ext>
            </a:extLst>
          </p:cNvPr>
          <p:cNvSpPr txBox="1"/>
          <p:nvPr/>
        </p:nvSpPr>
        <p:spPr>
          <a:xfrm>
            <a:off x="184225" y="788925"/>
            <a:ext cx="129524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Transport &amp; Logistik</a:t>
            </a:r>
          </a:p>
        </p:txBody>
      </p:sp>
      <p:sp>
        <p:nvSpPr>
          <p:cNvPr id="2" name="Pladsholder til indhold 5">
            <a:extLst>
              <a:ext uri="{FF2B5EF4-FFF2-40B4-BE49-F238E27FC236}">
                <a16:creationId xmlns:a16="http://schemas.microsoft.com/office/drawing/2014/main" id="{153F92E5-1179-4F26-661A-AD31BA2EA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75535" y="3669766"/>
            <a:ext cx="8140822" cy="7062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a-DK"/>
              <a:t>170 arbejdspladser </a:t>
            </a:r>
            <a:r>
              <a:rPr lang="da-DK" err="1"/>
              <a:t>gns</a:t>
            </a:r>
            <a:r>
              <a:rPr lang="da-DK"/>
              <a:t>./år | Mål = 200 pr./år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A04C5338-2B52-CD10-89BB-4AF99033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78" y="2422431"/>
            <a:ext cx="10422384" cy="937838"/>
          </a:xfrm>
        </p:spPr>
        <p:txBody>
          <a:bodyPr>
            <a:normAutofit/>
          </a:bodyPr>
          <a:lstStyle/>
          <a:p>
            <a:pPr algn="ctr"/>
            <a:r>
              <a:rPr lang="da-DK" b="1"/>
              <a:t>Skabt 1.359 arbejdspladser</a:t>
            </a:r>
          </a:p>
        </p:txBody>
      </p:sp>
      <p:sp>
        <p:nvSpPr>
          <p:cNvPr id="4" name="Pladsholder til indhold 5">
            <a:extLst>
              <a:ext uri="{FF2B5EF4-FFF2-40B4-BE49-F238E27FC236}">
                <a16:creationId xmlns:a16="http://schemas.microsoft.com/office/drawing/2014/main" id="{9AB37C1A-2363-0E29-6A78-1CA0F2570452}"/>
              </a:ext>
            </a:extLst>
          </p:cNvPr>
          <p:cNvSpPr txBox="1">
            <a:spLocks/>
          </p:cNvSpPr>
          <p:nvPr/>
        </p:nvSpPr>
        <p:spPr>
          <a:xfrm>
            <a:off x="8736142" y="6151708"/>
            <a:ext cx="4243161" cy="706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4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0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/>
              <a:t>tal inkl. handel og transport</a:t>
            </a:r>
          </a:p>
        </p:txBody>
      </p:sp>
    </p:spTree>
    <p:extLst>
      <p:ext uri="{BB962C8B-B14F-4D97-AF65-F5344CB8AC3E}">
        <p14:creationId xmlns:p14="http://schemas.microsoft.com/office/powerpoint/2010/main" val="2728571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6CAFD32B-F70D-1A3C-B191-0914442E077A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3AEAA8AB-40F5-7D43-C43A-3C90721447F2}"/>
              </a:ext>
            </a:extLst>
          </p:cNvPr>
          <p:cNvSpPr txBox="1"/>
          <p:nvPr/>
        </p:nvSpPr>
        <p:spPr>
          <a:xfrm>
            <a:off x="184225" y="788925"/>
            <a:ext cx="129524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Transport &amp; Logistik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A605EF4-E9A5-41A0-6F8B-D2B5E6E53F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050828"/>
              </p:ext>
            </p:extLst>
          </p:nvPr>
        </p:nvGraphicFramePr>
        <p:xfrm>
          <a:off x="2006600" y="1041400"/>
          <a:ext cx="8718550" cy="499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Pladsholder til indhold 5">
            <a:extLst>
              <a:ext uri="{FF2B5EF4-FFF2-40B4-BE49-F238E27FC236}">
                <a16:creationId xmlns:a16="http://schemas.microsoft.com/office/drawing/2014/main" id="{54A73706-83CC-5880-0288-9B236A8C0FCD}"/>
              </a:ext>
            </a:extLst>
          </p:cNvPr>
          <p:cNvSpPr txBox="1">
            <a:spLocks/>
          </p:cNvSpPr>
          <p:nvPr/>
        </p:nvSpPr>
        <p:spPr>
          <a:xfrm>
            <a:off x="8736142" y="6151708"/>
            <a:ext cx="4243161" cy="706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4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0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/>
              <a:t>tal inkl. handel og transport</a:t>
            </a:r>
          </a:p>
        </p:txBody>
      </p:sp>
    </p:spTree>
    <p:extLst>
      <p:ext uri="{BB962C8B-B14F-4D97-AF65-F5344CB8AC3E}">
        <p14:creationId xmlns:p14="http://schemas.microsoft.com/office/powerpoint/2010/main" val="3801765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94943-5638-373B-0B4C-DA255DC37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4C963AE5-2D59-ED5E-FB8F-45512EAAD1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76292-1664-8F43-30D1-DE2F611C5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03"/>
            <a:ext cx="9292856" cy="68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49A5B06-F189-9C20-0B54-8D04646E9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6"/>
            <a:ext cx="12192000" cy="685740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0B613CF-D92D-7697-1409-1C59D8B0C8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6167718"/>
            <a:ext cx="1899233" cy="326745"/>
          </a:xfrm>
        </p:spPr>
        <p:txBody>
          <a:bodyPr>
            <a:normAutofit/>
          </a:bodyPr>
          <a:lstStyle/>
          <a:p>
            <a:r>
              <a:rPr lang="da-DK"/>
              <a:t>Kilde: Fredericia Dagblad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DBA854C-9023-62BA-FCAD-D3751BFBE2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8. marts 2024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BC40A208-4D33-E30F-F058-C884536DB6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541" y="867303"/>
            <a:ext cx="6927850" cy="895350"/>
          </a:xfrm>
        </p:spPr>
        <p:txBody>
          <a:bodyPr/>
          <a:lstStyle/>
          <a:p>
            <a:pPr algn="l"/>
            <a:r>
              <a:rPr lang="da-DK" sz="6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Møde i Port House om Afkørsel 61</a:t>
            </a:r>
            <a:br>
              <a:rPr lang="da-DK" sz="6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a-DK" sz="6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Ombygning 2024-2025</a:t>
            </a:r>
            <a:endParaRPr lang="da-DK" sz="6000">
              <a:solidFill>
                <a:schemeClr val="bg1"/>
              </a:solidFill>
            </a:endParaRP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437AD566-C206-FF1E-B901-60C4E3486E8C}"/>
              </a:ext>
            </a:extLst>
          </p:cNvPr>
          <p:cNvGrpSpPr/>
          <p:nvPr/>
        </p:nvGrpSpPr>
        <p:grpSpPr>
          <a:xfrm>
            <a:off x="11172054" y="336003"/>
            <a:ext cx="871492" cy="776329"/>
            <a:chOff x="0" y="0"/>
            <a:chExt cx="1742984" cy="1552657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D8A72CC-A900-5D5B-2B51-01A7BC11C6F4}"/>
                </a:ext>
              </a:extLst>
            </p:cNvPr>
            <p:cNvSpPr/>
            <p:nvPr/>
          </p:nvSpPr>
          <p:spPr>
            <a:xfrm>
              <a:off x="0" y="0"/>
              <a:ext cx="1742948" cy="1552702"/>
            </a:xfrm>
            <a:custGeom>
              <a:avLst/>
              <a:gdLst/>
              <a:ahLst/>
              <a:cxnLst/>
              <a:rect l="l" t="t" r="r" b="b"/>
              <a:pathLst>
                <a:path w="1742948" h="1552702">
                  <a:moveTo>
                    <a:pt x="0" y="0"/>
                  </a:moveTo>
                  <a:lnTo>
                    <a:pt x="1742948" y="0"/>
                  </a:lnTo>
                  <a:lnTo>
                    <a:pt x="1742948" y="1552702"/>
                  </a:lnTo>
                  <a:lnTo>
                    <a:pt x="0" y="155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2" r="-84" b="2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  <p:sp>
        <p:nvSpPr>
          <p:cNvPr id="4" name="Undertitel 2">
            <a:extLst>
              <a:ext uri="{FF2B5EF4-FFF2-40B4-BE49-F238E27FC236}">
                <a16:creationId xmlns:a16="http://schemas.microsoft.com/office/drawing/2014/main" id="{3CD50864-5F0A-0721-86C3-1B75C5FAB66D}"/>
              </a:ext>
            </a:extLst>
          </p:cNvPr>
          <p:cNvSpPr txBox="1">
            <a:spLocks/>
          </p:cNvSpPr>
          <p:nvPr/>
        </p:nvSpPr>
        <p:spPr>
          <a:xfrm>
            <a:off x="8182344" y="2824527"/>
            <a:ext cx="3861184" cy="3792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8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4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0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/>
              <a:t>Afkørsel og tilkørsel 61 på Taulovmotorvejen skal ombygges. Det er et kæmpeprojekt. TSA 61. Motorvej Taulov Skærbækvej </a:t>
            </a:r>
          </a:p>
          <a:p>
            <a:r>
              <a:rPr lang="da-DK" sz="2000"/>
              <a:t>Det totale spærringskaos ved motorvejen bliver ikke så langvarigt som forventet</a:t>
            </a:r>
          </a:p>
        </p:txBody>
      </p:sp>
    </p:spTree>
    <p:extLst>
      <p:ext uri="{BB962C8B-B14F-4D97-AF65-F5344CB8AC3E}">
        <p14:creationId xmlns:p14="http://schemas.microsoft.com/office/powerpoint/2010/main" val="3005030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8E9C0-984F-BD08-61CA-DD93B011B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4195D0CB-9368-1BBF-3E15-3B838BE766F3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3BAA59D-C64F-07FC-6D0B-0325F5F065EB}"/>
              </a:ext>
            </a:extLst>
          </p:cNvPr>
          <p:cNvSpPr txBox="1"/>
          <p:nvPr/>
        </p:nvSpPr>
        <p:spPr>
          <a:xfrm>
            <a:off x="184226" y="863379"/>
            <a:ext cx="1295247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Iværksætteri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DB76F5D-477B-47B6-A788-29C737AAD3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11997"/>
              </p:ext>
            </p:extLst>
          </p:nvPr>
        </p:nvGraphicFramePr>
        <p:xfrm>
          <a:off x="1943100" y="1346200"/>
          <a:ext cx="8902700" cy="438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8044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89BB5-E3C9-4964-567E-7A8490D16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E4AF3A2F-7A31-66CE-0250-E1C52727A1A4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2" name="Pladsholder til indhold 5">
            <a:extLst>
              <a:ext uri="{FF2B5EF4-FFF2-40B4-BE49-F238E27FC236}">
                <a16:creationId xmlns:a16="http://schemas.microsoft.com/office/drawing/2014/main" id="{FF57D93A-AC46-7C62-14E1-05669BA77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4924" y="3263900"/>
            <a:ext cx="9404349" cy="22147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a-DK"/>
              <a:t>Øget fokus på midtbyen </a:t>
            </a:r>
            <a:br>
              <a:rPr lang="da-DK"/>
            </a:br>
            <a:r>
              <a:rPr lang="da-DK"/>
              <a:t>Nedsat et midtby strategi udvalg</a:t>
            </a:r>
            <a:br>
              <a:rPr lang="da-DK"/>
            </a:br>
            <a:r>
              <a:rPr lang="da-DK"/>
              <a:t>Etableret et erhvervs midtbyudvalg</a:t>
            </a:r>
            <a:br>
              <a:rPr lang="da-DK"/>
            </a:br>
            <a:r>
              <a:rPr lang="da-DK" err="1"/>
              <a:t>Gadelav</a:t>
            </a:r>
            <a:br>
              <a:rPr lang="da-DK"/>
            </a:br>
            <a:r>
              <a:rPr lang="da-DK"/>
              <a:t>Ny Streetfoodfestival</a:t>
            </a:r>
          </a:p>
          <a:p>
            <a:pPr marL="0" indent="0" algn="ctr">
              <a:buNone/>
            </a:pPr>
            <a:endParaRPr lang="da-DK" sz="2000"/>
          </a:p>
          <a:p>
            <a:pPr marL="0" indent="0" algn="ctr">
              <a:buNone/>
            </a:pPr>
            <a:r>
              <a:rPr lang="da-DK" sz="2000"/>
              <a:t>Fredericia Shopping udvikler sig til at være en platform der understøtter lokale initiativer.</a:t>
            </a:r>
          </a:p>
        </p:txBody>
      </p:sp>
      <p:sp>
        <p:nvSpPr>
          <p:cNvPr id="3" name="Titel 4">
            <a:extLst>
              <a:ext uri="{FF2B5EF4-FFF2-40B4-BE49-F238E27FC236}">
                <a16:creationId xmlns:a16="http://schemas.microsoft.com/office/drawing/2014/main" id="{041B2436-B1D3-309B-9248-2D44627B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4" y="2213850"/>
            <a:ext cx="10877550" cy="633169"/>
          </a:xfrm>
        </p:spPr>
        <p:txBody>
          <a:bodyPr>
            <a:noAutofit/>
          </a:bodyPr>
          <a:lstStyle/>
          <a:p>
            <a:pPr algn="ctr"/>
            <a:r>
              <a:rPr lang="da-DK" sz="5000" b="1"/>
              <a:t>Fredericia fortsat handelsby i 2030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E1CC33D-DE2D-0FFB-EC19-6BA77187705F}"/>
              </a:ext>
            </a:extLst>
          </p:cNvPr>
          <p:cNvSpPr txBox="1"/>
          <p:nvPr/>
        </p:nvSpPr>
        <p:spPr>
          <a:xfrm>
            <a:off x="184225" y="788925"/>
            <a:ext cx="129524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Detail &amp; Oplevelser</a:t>
            </a:r>
          </a:p>
        </p:txBody>
      </p:sp>
    </p:spTree>
    <p:extLst>
      <p:ext uri="{BB962C8B-B14F-4D97-AF65-F5344CB8AC3E}">
        <p14:creationId xmlns:p14="http://schemas.microsoft.com/office/powerpoint/2010/main" val="1991479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E2B0D48E-1716-FA8B-E71A-86BDE87A104A}"/>
              </a:ext>
            </a:extLst>
          </p:cNvPr>
          <p:cNvSpPr txBox="1">
            <a:spLocks/>
          </p:cNvSpPr>
          <p:nvPr/>
        </p:nvSpPr>
        <p:spPr>
          <a:xfrm>
            <a:off x="1726441" y="4271439"/>
            <a:ext cx="12080488" cy="2906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4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Forslag: </a:t>
            </a:r>
            <a:r>
              <a:rPr lang="da-DK" sz="4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Michael Sønderskov, </a:t>
            </a:r>
            <a:r>
              <a:rPr lang="da-DK" sz="4400" b="1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da-DK" sz="3600" b="1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dvokatgruppen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22C1FD3-8AA8-6E90-371F-0ED01CC18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35" y="1634062"/>
            <a:ext cx="7181850" cy="952500"/>
          </a:xfrm>
        </p:spPr>
        <p:txBody>
          <a:bodyPr>
            <a:norm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1. Valg af dirigent</a:t>
            </a:r>
          </a:p>
        </p:txBody>
      </p:sp>
    </p:spTree>
    <p:extLst>
      <p:ext uri="{BB962C8B-B14F-4D97-AF65-F5344CB8AC3E}">
        <p14:creationId xmlns:p14="http://schemas.microsoft.com/office/powerpoint/2010/main" val="2277728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9A39F-508C-921F-CDA6-54FB62280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6" descr="Et billede, der indeholder udendørs, tekst, bil, tøj&#10;&#10;Automatisk genereret beskrivelse">
            <a:extLst>
              <a:ext uri="{FF2B5EF4-FFF2-40B4-BE49-F238E27FC236}">
                <a16:creationId xmlns:a16="http://schemas.microsoft.com/office/drawing/2014/main" id="{7C5CA1DC-9B12-22FD-01FC-AAC999A323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 r="17397"/>
          <a:stretch>
            <a:fillRect/>
          </a:stretch>
        </p:blipFill>
        <p:spPr>
          <a:xfrm>
            <a:off x="0" y="0"/>
            <a:ext cx="8934450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445E1FF-0DCE-A327-94DE-2DE6AB859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6"/>
            <a:ext cx="12192000" cy="6857408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40CBD1A-AD44-0475-36F8-AB426CE05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6167718"/>
            <a:ext cx="1899233" cy="326745"/>
          </a:xfrm>
        </p:spPr>
        <p:txBody>
          <a:bodyPr>
            <a:normAutofit/>
          </a:bodyPr>
          <a:lstStyle/>
          <a:p>
            <a:r>
              <a:rPr lang="da-DK"/>
              <a:t>Kilde: Fredericia Dagblad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E025D46-2045-79CF-4256-4B5D548B04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21. november 2024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242D1968-877E-4DA6-778F-77D9A6454F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541" y="867303"/>
            <a:ext cx="6927850" cy="895350"/>
          </a:xfrm>
        </p:spPr>
        <p:txBody>
          <a:bodyPr/>
          <a:lstStyle/>
          <a:p>
            <a:pPr algn="l" fontAlgn="base"/>
            <a:r>
              <a:rPr lang="da-DK" sz="6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Danmarksgade er </a:t>
            </a:r>
          </a:p>
          <a:p>
            <a:pPr algn="l" fontAlgn="base"/>
            <a:r>
              <a:rPr lang="da-DK" sz="60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åbnet som sivegade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ABFF7EAD-E75D-8250-F83B-45F3BA3B3E6C}"/>
              </a:ext>
            </a:extLst>
          </p:cNvPr>
          <p:cNvGrpSpPr/>
          <p:nvPr/>
        </p:nvGrpSpPr>
        <p:grpSpPr>
          <a:xfrm>
            <a:off x="11172054" y="336003"/>
            <a:ext cx="871492" cy="776329"/>
            <a:chOff x="0" y="0"/>
            <a:chExt cx="1742984" cy="1552657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024D0D1-1C02-2BDC-B2E7-12A190D8663F}"/>
                </a:ext>
              </a:extLst>
            </p:cNvPr>
            <p:cNvSpPr/>
            <p:nvPr/>
          </p:nvSpPr>
          <p:spPr>
            <a:xfrm>
              <a:off x="0" y="0"/>
              <a:ext cx="1742948" cy="1552702"/>
            </a:xfrm>
            <a:custGeom>
              <a:avLst/>
              <a:gdLst/>
              <a:ahLst/>
              <a:cxnLst/>
              <a:rect l="l" t="t" r="r" b="b"/>
              <a:pathLst>
                <a:path w="1742948" h="1552702">
                  <a:moveTo>
                    <a:pt x="0" y="0"/>
                  </a:moveTo>
                  <a:lnTo>
                    <a:pt x="1742948" y="0"/>
                  </a:lnTo>
                  <a:lnTo>
                    <a:pt x="1742948" y="1552702"/>
                  </a:lnTo>
                  <a:lnTo>
                    <a:pt x="0" y="155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2" r="-84" b="2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ECEBF64-3BDA-625A-F318-3616F2655A17}"/>
              </a:ext>
            </a:extLst>
          </p:cNvPr>
          <p:cNvSpPr txBox="1"/>
          <p:nvPr/>
        </p:nvSpPr>
        <p:spPr>
          <a:xfrm>
            <a:off x="8251803" y="2122686"/>
            <a:ext cx="3602899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11"/>
              </a:lnSpc>
            </a:pPr>
            <a:r>
              <a:rPr lang="da-DK" sz="1867" b="1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For mange fredericianere bliver der nu kortere vej til handelslivet, når de kommer kørende til midtbyen ad Danmarksgade.</a:t>
            </a:r>
            <a:endParaRPr lang="en-US" sz="1867" b="1">
              <a:solidFill>
                <a:schemeClr val="bg1"/>
              </a:solidFill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2F7F168-93B9-FE0D-2009-82079BFE8363}"/>
              </a:ext>
            </a:extLst>
          </p:cNvPr>
          <p:cNvSpPr txBox="1"/>
          <p:nvPr/>
        </p:nvSpPr>
        <p:spPr>
          <a:xfrm>
            <a:off x="8166886" y="3452912"/>
            <a:ext cx="36595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Fredericia: Granittens skridsikkerhed blev testet fra første minut i Danmarksgade, da gågadestrækningen mellem Vendersgade og Prinsessegade torsdag blev åbnet for biltrafik i østlig retning og cyklister i begge retninger.</a:t>
            </a:r>
          </a:p>
          <a:p>
            <a:endParaRPr lang="da-DK" sz="12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 fontAlgn="base"/>
            <a:r>
              <a:rPr lang="da-DK"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Og lad det være sagt med det samme. Der var flere cyklister, der cyklede i gaden, end der var biler.</a:t>
            </a:r>
          </a:p>
          <a:p>
            <a:pPr algn="l" fontAlgn="base"/>
            <a:r>
              <a:rPr lang="da-DK"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Klokken 11 skulle åbningstalen finde sted og sivegaden officielt indvies. Et opbud på cirka 25 personer - heraf hovedsageligt byrådspolitikere, folk fra handelsstandsforeningen, Business Fredericia og journalister havde taget opstilling.</a:t>
            </a:r>
          </a:p>
          <a:p>
            <a:endParaRPr lang="da-DK" sz="12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08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24FC6-D175-D252-9E08-EC8BC8D8A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FFFCD89-CF99-B990-772F-BC930FD0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169" y="2137513"/>
            <a:ext cx="5693661" cy="1291487"/>
          </a:xfrm>
        </p:spPr>
        <p:txBody>
          <a:bodyPr>
            <a:normAutofit/>
          </a:bodyPr>
          <a:lstStyle/>
          <a:p>
            <a:pPr algn="ctr"/>
            <a:r>
              <a:rPr lang="da-DK" b="1"/>
              <a:t>2024: </a:t>
            </a:r>
            <a:r>
              <a:rPr lang="da-DK"/>
              <a:t>271.562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79F10767-4F73-B09E-4F46-32276F5F1D0A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5609485-662E-8170-3CBC-8D88D60A3B61}"/>
              </a:ext>
            </a:extLst>
          </p:cNvPr>
          <p:cNvSpPr txBox="1"/>
          <p:nvPr/>
        </p:nvSpPr>
        <p:spPr>
          <a:xfrm>
            <a:off x="184226" y="863379"/>
            <a:ext cx="1295247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Erhvervsturisme</a:t>
            </a:r>
          </a:p>
        </p:txBody>
      </p:sp>
      <p:sp>
        <p:nvSpPr>
          <p:cNvPr id="2" name="Pladsholder til indhold 5">
            <a:extLst>
              <a:ext uri="{FF2B5EF4-FFF2-40B4-BE49-F238E27FC236}">
                <a16:creationId xmlns:a16="http://schemas.microsoft.com/office/drawing/2014/main" id="{B54C76C9-2A96-AF51-7583-867188AB1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6248" y="3545169"/>
            <a:ext cx="5439504" cy="70629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da-DK"/>
              <a:t>Mål 2025 = 300.000 overnatninger</a:t>
            </a:r>
          </a:p>
        </p:txBody>
      </p:sp>
      <p:sp>
        <p:nvSpPr>
          <p:cNvPr id="3" name="Pladsholder til indhold 5">
            <a:extLst>
              <a:ext uri="{FF2B5EF4-FFF2-40B4-BE49-F238E27FC236}">
                <a16:creationId xmlns:a16="http://schemas.microsoft.com/office/drawing/2014/main" id="{654CC874-6EAD-C3A0-7AA2-9687C24285B7}"/>
              </a:ext>
            </a:extLst>
          </p:cNvPr>
          <p:cNvSpPr txBox="1">
            <a:spLocks/>
          </p:cNvSpPr>
          <p:nvPr/>
        </p:nvSpPr>
        <p:spPr>
          <a:xfrm>
            <a:off x="8736142" y="6151708"/>
            <a:ext cx="4243161" cy="706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da-DK" sz="2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4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20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a-DK" sz="1800" kern="120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1800"/>
              <a:t>2023: 275.258 overnatninger</a:t>
            </a:r>
          </a:p>
        </p:txBody>
      </p:sp>
    </p:spTree>
    <p:extLst>
      <p:ext uri="{BB962C8B-B14F-4D97-AF65-F5344CB8AC3E}">
        <p14:creationId xmlns:p14="http://schemas.microsoft.com/office/powerpoint/2010/main" val="877567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6EF0B-BB7B-2BE4-7A20-F40B42F91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7456E33-B4DC-F6F0-9407-052EDB99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886" y="971689"/>
            <a:ext cx="9818221" cy="937838"/>
          </a:xfrm>
        </p:spPr>
        <p:txBody>
          <a:bodyPr/>
          <a:lstStyle/>
          <a:p>
            <a:r>
              <a:rPr lang="da-DK" b="1"/>
              <a:t>Mål 2033 = 55.000 borgere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78ACF8A6-AB3C-33FF-C63C-08F1150334FF}"/>
              </a:ext>
            </a:extLst>
          </p:cNvPr>
          <p:cNvSpPr/>
          <p:nvPr/>
        </p:nvSpPr>
        <p:spPr>
          <a:xfrm>
            <a:off x="119387" y="291907"/>
            <a:ext cx="1424925" cy="1424925"/>
          </a:xfrm>
          <a:custGeom>
            <a:avLst/>
            <a:gdLst/>
            <a:ahLst/>
            <a:cxnLst/>
            <a:rect l="l" t="t" r="r" b="b"/>
            <a:pathLst>
              <a:path w="7414267" h="7414267">
                <a:moveTo>
                  <a:pt x="0" y="0"/>
                </a:moveTo>
                <a:lnTo>
                  <a:pt x="7414267" y="0"/>
                </a:lnTo>
                <a:lnTo>
                  <a:pt x="7414267" y="7414267"/>
                </a:lnTo>
                <a:lnTo>
                  <a:pt x="0" y="741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22DE57B-A53E-1621-7BB4-C6AEC4343A9A}"/>
              </a:ext>
            </a:extLst>
          </p:cNvPr>
          <p:cNvSpPr txBox="1"/>
          <p:nvPr/>
        </p:nvSpPr>
        <p:spPr>
          <a:xfrm>
            <a:off x="249065" y="496463"/>
            <a:ext cx="1165567" cy="616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21"/>
              </a:lnSpc>
            </a:pPr>
            <a:r>
              <a:rPr lang="da-DK" sz="1400" noProof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Bosætning  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BA9FA73-3F2A-2628-00FB-647723EF82D0}"/>
              </a:ext>
            </a:extLst>
          </p:cNvPr>
          <p:cNvSpPr txBox="1"/>
          <p:nvPr/>
        </p:nvSpPr>
        <p:spPr>
          <a:xfrm>
            <a:off x="831848" y="2399475"/>
            <a:ext cx="433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>
                <a:latin typeface="Helvetica" panose="020B0604020202020204"/>
                <a:cs typeface="Helvetica" panose="020B0604020202020204"/>
              </a:rPr>
              <a:t>Befolkningstallet illustreret på graf fra 1. kvartal 2023 til og med 4. kvartal 2024 i Fredericia Kommune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CB4549F-0E8E-ABB9-02B1-0EF880F7FF92}"/>
              </a:ext>
            </a:extLst>
          </p:cNvPr>
          <p:cNvSpPr/>
          <p:nvPr/>
        </p:nvSpPr>
        <p:spPr>
          <a:xfrm>
            <a:off x="6430641" y="2380196"/>
            <a:ext cx="4929511" cy="3506115"/>
          </a:xfrm>
          <a:custGeom>
            <a:avLst/>
            <a:gdLst/>
            <a:ahLst/>
            <a:cxnLst/>
            <a:rect l="l" t="t" r="r" b="b"/>
            <a:pathLst>
              <a:path w="11115333" h="7905781">
                <a:moveTo>
                  <a:pt x="0" y="0"/>
                </a:moveTo>
                <a:lnTo>
                  <a:pt x="11115333" y="0"/>
                </a:lnTo>
                <a:lnTo>
                  <a:pt x="11115333" y="7905781"/>
                </a:lnTo>
                <a:lnTo>
                  <a:pt x="0" y="7905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a-DK" sz="120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E407010-2AA7-BC36-3E8C-528FF852C5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023172"/>
              </p:ext>
            </p:extLst>
          </p:nvPr>
        </p:nvGraphicFramePr>
        <p:xfrm>
          <a:off x="933450" y="3321049"/>
          <a:ext cx="4338620" cy="2565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14649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9634856-ECB3-7C26-4ED6-BFE31245F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31" y="2066360"/>
            <a:ext cx="8963585" cy="937838"/>
          </a:xfrm>
        </p:spPr>
        <p:txBody>
          <a:bodyPr>
            <a:normAutofit/>
          </a:bodyPr>
          <a:lstStyle/>
          <a:p>
            <a:r>
              <a:rPr lang="da-DK" sz="6000" b="1">
                <a:solidFill>
                  <a:schemeClr val="bg2"/>
                </a:solidFill>
              </a:rPr>
              <a:t>Tak fordi I lyttede</a:t>
            </a:r>
            <a:endParaRPr lang="da-DK">
              <a:solidFill>
                <a:schemeClr val="bg2"/>
              </a:solidFill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7C61793-D5F0-206E-D9AC-88927DDF20FF}"/>
              </a:ext>
            </a:extLst>
          </p:cNvPr>
          <p:cNvSpPr txBox="1"/>
          <p:nvPr/>
        </p:nvSpPr>
        <p:spPr>
          <a:xfrm>
            <a:off x="573331" y="5759825"/>
            <a:ext cx="60941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spc="3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BUSINESS </a:t>
            </a:r>
          </a:p>
          <a:p>
            <a:r>
              <a:rPr lang="da-DK" sz="1800" b="1" spc="3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FREDERICIA</a:t>
            </a:r>
          </a:p>
        </p:txBody>
      </p:sp>
    </p:spTree>
    <p:extLst>
      <p:ext uri="{BB962C8B-B14F-4D97-AF65-F5344CB8AC3E}">
        <p14:creationId xmlns:p14="http://schemas.microsoft.com/office/powerpoint/2010/main" val="3434149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9BEDA-2A3D-5FBE-161B-6946F3BB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9994669-97B1-DC1A-7E17-A06740AC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99" y="2067488"/>
            <a:ext cx="11400602" cy="952500"/>
          </a:xfrm>
        </p:spPr>
        <p:txBody>
          <a:bodyPr>
            <a:no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8. Behandling af indkomne forslag</a:t>
            </a:r>
          </a:p>
        </p:txBody>
      </p:sp>
    </p:spTree>
    <p:extLst>
      <p:ext uri="{BB962C8B-B14F-4D97-AF65-F5344CB8AC3E}">
        <p14:creationId xmlns:p14="http://schemas.microsoft.com/office/powerpoint/2010/main" val="3911804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1B3EB-033B-F71D-727F-C4109CCF4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4927E63C-C650-F74D-8170-07A1BF616275}"/>
              </a:ext>
            </a:extLst>
          </p:cNvPr>
          <p:cNvSpPr txBox="1">
            <a:spLocks/>
          </p:cNvSpPr>
          <p:nvPr/>
        </p:nvSpPr>
        <p:spPr>
          <a:xfrm>
            <a:off x="446568" y="4585985"/>
            <a:ext cx="11557591" cy="1872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br>
              <a:rPr lang="da-DK" sz="400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da-DK" sz="40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a-DK" sz="4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Forslag: Carsten Pedersen, </a:t>
            </a:r>
            <a:r>
              <a:rPr lang="da-DK" sz="4400" b="1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RSM Danmark</a:t>
            </a:r>
          </a:p>
          <a:p>
            <a:pPr algn="ctr"/>
            <a:r>
              <a:rPr lang="da-DK" sz="38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Suppleant: Peter Kjærgaard Rasmussen, </a:t>
            </a:r>
            <a:r>
              <a:rPr lang="da-DK" sz="3800" b="1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Deloitte</a:t>
            </a:r>
          </a:p>
          <a:p>
            <a:pPr algn="ctr"/>
            <a:endParaRPr lang="da-DK" sz="40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da-DK" sz="40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0633A28-5E2F-4994-E572-8075E800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35" y="1634062"/>
            <a:ext cx="7181850" cy="952500"/>
          </a:xfrm>
        </p:spPr>
        <p:txBody>
          <a:bodyPr>
            <a:norm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9. Valg af revisor</a:t>
            </a:r>
          </a:p>
        </p:txBody>
      </p:sp>
    </p:spTree>
    <p:extLst>
      <p:ext uri="{BB962C8B-B14F-4D97-AF65-F5344CB8AC3E}">
        <p14:creationId xmlns:p14="http://schemas.microsoft.com/office/powerpoint/2010/main" val="3582438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B7218-D472-96DF-2A01-5FFBB8D9B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D04EC2-92D2-D527-9CD4-8B2B0BD3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99" y="2067488"/>
            <a:ext cx="11400602" cy="952500"/>
          </a:xfrm>
        </p:spPr>
        <p:txBody>
          <a:bodyPr>
            <a:no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10. Eventuelt</a:t>
            </a:r>
          </a:p>
        </p:txBody>
      </p:sp>
    </p:spTree>
    <p:extLst>
      <p:ext uri="{BB962C8B-B14F-4D97-AF65-F5344CB8AC3E}">
        <p14:creationId xmlns:p14="http://schemas.microsoft.com/office/powerpoint/2010/main" val="1988388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D146B-693F-E86D-1385-76AFB321C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F07AD00-02DF-F0B7-90E8-664AEE213E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/>
              <a:t>2025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F3C236D-084A-2FDC-A7C0-E23404DAF5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</a:t>
            </a:r>
          </a:p>
        </p:txBody>
      </p:sp>
    </p:spTree>
    <p:extLst>
      <p:ext uri="{BB962C8B-B14F-4D97-AF65-F5344CB8AC3E}">
        <p14:creationId xmlns:p14="http://schemas.microsoft.com/office/powerpoint/2010/main" val="188198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>
            <a:extLst>
              <a:ext uri="{FF2B5EF4-FFF2-40B4-BE49-F238E27FC236}">
                <a16:creationId xmlns:a16="http://schemas.microsoft.com/office/drawing/2014/main" id="{1F92686E-7CA1-62F0-32D0-D0F250BBBD22}"/>
              </a:ext>
            </a:extLst>
          </p:cNvPr>
          <p:cNvSpPr txBox="1"/>
          <p:nvPr/>
        </p:nvSpPr>
        <p:spPr>
          <a:xfrm>
            <a:off x="-679633" y="2993235"/>
            <a:ext cx="12192000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9600" b="1">
                <a:solidFill>
                  <a:srgbClr val="FCFDF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IVÆRKSÆTTER</a:t>
            </a:r>
            <a:endParaRPr lang="en-US" sz="8000" b="1">
              <a:solidFill>
                <a:srgbClr val="FCFDF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F37A5609-4AAB-F3F4-A89E-D77331DAAAD0}"/>
              </a:ext>
            </a:extLst>
          </p:cNvPr>
          <p:cNvSpPr txBox="1"/>
          <p:nvPr/>
        </p:nvSpPr>
        <p:spPr>
          <a:xfrm>
            <a:off x="1583996" y="3873551"/>
            <a:ext cx="12192000" cy="645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9600" b="1">
                <a:solidFill>
                  <a:srgbClr val="FCFDF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PRISEN</a:t>
            </a:r>
            <a:endParaRPr lang="en-US" sz="8000" b="1">
              <a:solidFill>
                <a:srgbClr val="FCFDFC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7B335BF-62FC-E8D1-C48D-E825CD552DDC}"/>
              </a:ext>
            </a:extLst>
          </p:cNvPr>
          <p:cNvSpPr txBox="1"/>
          <p:nvPr/>
        </p:nvSpPr>
        <p:spPr>
          <a:xfrm rot="1740260">
            <a:off x="6518764" y="1364484"/>
            <a:ext cx="7545408" cy="151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sz="8875" spc="905">
                <a:solidFill>
                  <a:srgbClr val="FFC000"/>
                </a:solidFill>
                <a:latin typeface="Anton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61328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BC4F692F-4B6C-5D8D-F2B5-346965EDA079}"/>
              </a:ext>
            </a:extLst>
          </p:cNvPr>
          <p:cNvSpPr txBox="1"/>
          <p:nvPr/>
        </p:nvSpPr>
        <p:spPr>
          <a:xfrm>
            <a:off x="-1" y="4146774"/>
            <a:ext cx="12192001" cy="628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9000" b="1">
                <a:solidFill>
                  <a:srgbClr val="FCFDF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OG VINDEREN ER…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6B0601C-FF46-2092-4808-1574792DEED7}"/>
              </a:ext>
            </a:extLst>
          </p:cNvPr>
          <p:cNvSpPr/>
          <p:nvPr/>
        </p:nvSpPr>
        <p:spPr>
          <a:xfrm>
            <a:off x="8095866" y="967153"/>
            <a:ext cx="2402148" cy="2676808"/>
          </a:xfrm>
          <a:custGeom>
            <a:avLst/>
            <a:gdLst/>
            <a:ahLst/>
            <a:cxnLst/>
            <a:rect l="l" t="t" r="r" b="b"/>
            <a:pathLst>
              <a:path w="4347590" h="4687428">
                <a:moveTo>
                  <a:pt x="0" y="0"/>
                </a:moveTo>
                <a:lnTo>
                  <a:pt x="4347590" y="0"/>
                </a:lnTo>
                <a:lnTo>
                  <a:pt x="4347590" y="4687428"/>
                </a:lnTo>
                <a:lnTo>
                  <a:pt x="0" y="46874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1129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EDD3C-E139-257E-A690-FE5FAC84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35" y="1634062"/>
            <a:ext cx="7181850" cy="952500"/>
          </a:xfrm>
        </p:spPr>
        <p:txBody>
          <a:bodyPr>
            <a:norm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10 års jubilæums video</a:t>
            </a:r>
          </a:p>
        </p:txBody>
      </p:sp>
    </p:spTree>
    <p:extLst>
      <p:ext uri="{BB962C8B-B14F-4D97-AF65-F5344CB8AC3E}">
        <p14:creationId xmlns:p14="http://schemas.microsoft.com/office/powerpoint/2010/main" val="3868870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6BC99E5-FA3E-F4CA-81F1-1A848BD484BD}"/>
              </a:ext>
            </a:extLst>
          </p:cNvPr>
          <p:cNvSpPr/>
          <p:nvPr/>
        </p:nvSpPr>
        <p:spPr>
          <a:xfrm>
            <a:off x="-10058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F849FC-C263-EF51-349D-14753A8C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03" y="2960081"/>
            <a:ext cx="9764432" cy="937838"/>
          </a:xfrm>
        </p:spPr>
        <p:txBody>
          <a:bodyPr>
            <a:noAutofit/>
          </a:bodyPr>
          <a:lstStyle/>
          <a:p>
            <a:pPr algn="ctr"/>
            <a:r>
              <a:rPr lang="da-DK" sz="9000" b="1" i="1">
                <a:effectLst/>
                <a:latin typeface="Helvetica" panose="020B0604020202020204"/>
                <a:ea typeface="Aptos" panose="020B0004020202020204" pitchFamily="34" charset="0"/>
                <a:cs typeface="Helvetica" panose="020B0604020202020204"/>
              </a:rPr>
              <a:t>Ricky Kenbjerg </a:t>
            </a:r>
            <a:endParaRPr lang="da-DK" sz="9000" b="1" i="1">
              <a:latin typeface="Helvetica" panose="020B0604020202020204"/>
              <a:cs typeface="Helvetica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86143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0183A-6B0C-D93A-F103-0F57D7BE8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F08EF43-66C4-AE48-A7CE-8689A183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99" y="2067488"/>
            <a:ext cx="11400602" cy="952500"/>
          </a:xfrm>
        </p:spPr>
        <p:txBody>
          <a:bodyPr>
            <a:no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2260984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22924-DB32-A856-B444-51C0B104A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dsholder til billede 11" descr="Et billede, der indeholder sky, person, tøj, udendørs&#10;&#10;Indhold genereret af kunstig intelligens kan være forkert.">
            <a:extLst>
              <a:ext uri="{FF2B5EF4-FFF2-40B4-BE49-F238E27FC236}">
                <a16:creationId xmlns:a16="http://schemas.microsoft.com/office/drawing/2014/main" id="{7C40E91F-4C72-1C04-EE64-AC52E794E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r="6582"/>
          <a:stretch>
            <a:fillRect/>
          </a:stretch>
        </p:blipFill>
        <p:spPr/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5361BFA-9D2B-8224-05A9-9902B1553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6"/>
            <a:ext cx="12192000" cy="6857408"/>
          </a:xfrm>
          <a:prstGeom prst="rect">
            <a:avLst/>
          </a:prstGeom>
        </p:spPr>
      </p:pic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F7115903-7248-1D8A-1AFB-37AD9251B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472" y="552712"/>
            <a:ext cx="11335801" cy="895350"/>
          </a:xfrm>
        </p:spPr>
        <p:txBody>
          <a:bodyPr/>
          <a:lstStyle/>
          <a:p>
            <a:pPr algn="l" fontAlgn="base"/>
            <a:r>
              <a:rPr lang="da-DK" sz="5600" b="1"/>
              <a:t>Kl. 19.00 Preben Mejer</a:t>
            </a:r>
            <a:endParaRPr lang="da-DK" sz="56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435B0617-3BD0-1E50-C20F-B7B22F340A50}"/>
              </a:ext>
            </a:extLst>
          </p:cNvPr>
          <p:cNvGrpSpPr/>
          <p:nvPr/>
        </p:nvGrpSpPr>
        <p:grpSpPr>
          <a:xfrm>
            <a:off x="11172054" y="336003"/>
            <a:ext cx="871492" cy="776329"/>
            <a:chOff x="0" y="0"/>
            <a:chExt cx="1742984" cy="1552657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3A019D7-7B61-1A2D-177A-0F1266C29921}"/>
                </a:ext>
              </a:extLst>
            </p:cNvPr>
            <p:cNvSpPr/>
            <p:nvPr/>
          </p:nvSpPr>
          <p:spPr>
            <a:xfrm>
              <a:off x="0" y="0"/>
              <a:ext cx="1742948" cy="1552702"/>
            </a:xfrm>
            <a:custGeom>
              <a:avLst/>
              <a:gdLst/>
              <a:ahLst/>
              <a:cxnLst/>
              <a:rect l="l" t="t" r="r" b="b"/>
              <a:pathLst>
                <a:path w="1742948" h="1552702">
                  <a:moveTo>
                    <a:pt x="0" y="0"/>
                  </a:moveTo>
                  <a:lnTo>
                    <a:pt x="1742948" y="0"/>
                  </a:lnTo>
                  <a:lnTo>
                    <a:pt x="1742948" y="1552702"/>
                  </a:lnTo>
                  <a:lnTo>
                    <a:pt x="0" y="1552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2" r="-84" b="2"/>
              </a:stretch>
            </a:blipFill>
          </p:spPr>
          <p:txBody>
            <a:bodyPr/>
            <a:lstStyle/>
            <a:p>
              <a:endParaRPr lang="da-DK" sz="12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D9BC156-A71E-3C2E-EE12-FB3678B551B2}"/>
              </a:ext>
            </a:extLst>
          </p:cNvPr>
          <p:cNvSpPr txBox="1"/>
          <p:nvPr/>
        </p:nvSpPr>
        <p:spPr>
          <a:xfrm>
            <a:off x="8281746" y="2580840"/>
            <a:ext cx="3429787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da-DK" sz="34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Hvad sker der nu med AI?</a:t>
            </a:r>
            <a:endParaRPr lang="en-US" sz="3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F9DD9F21-8B49-5DC2-E93A-6F0AC8A24923}"/>
              </a:ext>
            </a:extLst>
          </p:cNvPr>
          <p:cNvSpPr txBox="1"/>
          <p:nvPr/>
        </p:nvSpPr>
        <p:spPr>
          <a:xfrm>
            <a:off x="8281746" y="3710770"/>
            <a:ext cx="36595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 det bare en døgnflue, eller er det kommet for at blive</a:t>
            </a:r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B7C686E1-8A3D-DDD0-CB30-54CF137752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869768E7-BB07-6DF9-211E-D23C8AA0A3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3737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88236-7B82-A105-E1A8-88D142A35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595DEC5-025F-5FA6-51FA-3ECE35C7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77" y="1723938"/>
            <a:ext cx="11397824" cy="2273416"/>
          </a:xfrm>
        </p:spPr>
        <p:txBody>
          <a:bodyPr>
            <a:no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Netværk inkl. forfriskning på gangen</a:t>
            </a:r>
            <a:br>
              <a:rPr lang="da-DK" sz="4800" b="1">
                <a:solidFill>
                  <a:schemeClr val="bg2"/>
                </a:solidFill>
              </a:rPr>
            </a:br>
            <a:br>
              <a:rPr lang="da-DK" sz="4800" b="1">
                <a:solidFill>
                  <a:schemeClr val="bg2"/>
                </a:solidFill>
              </a:rPr>
            </a:br>
            <a:r>
              <a:rPr lang="da-DK" sz="4800" b="1">
                <a:solidFill>
                  <a:schemeClr val="bg2"/>
                </a:solidFill>
              </a:rPr>
              <a:t>Derefter tak for i aften!</a:t>
            </a:r>
          </a:p>
        </p:txBody>
      </p:sp>
    </p:spTree>
    <p:extLst>
      <p:ext uri="{BB962C8B-B14F-4D97-AF65-F5344CB8AC3E}">
        <p14:creationId xmlns:p14="http://schemas.microsoft.com/office/powerpoint/2010/main" val="2089432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792B55E-AB65-1B36-D221-A5BA42FF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4" y="2034035"/>
            <a:ext cx="11084651" cy="952500"/>
          </a:xfrm>
        </p:spPr>
        <p:txBody>
          <a:bodyPr>
            <a:no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2. Fremlæggelse af beretning for det forløbne år til godkendelse</a:t>
            </a:r>
          </a:p>
        </p:txBody>
      </p:sp>
    </p:spTree>
    <p:extLst>
      <p:ext uri="{BB962C8B-B14F-4D97-AF65-F5344CB8AC3E}">
        <p14:creationId xmlns:p14="http://schemas.microsoft.com/office/powerpoint/2010/main" val="372858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D804B85-1C48-286B-875D-352FAF003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541778"/>
            <a:ext cx="11226800" cy="937838"/>
          </a:xfrm>
        </p:spPr>
        <p:txBody>
          <a:bodyPr>
            <a:normAutofit fontScale="90000"/>
          </a:bodyPr>
          <a:lstStyle/>
          <a:p>
            <a:pPr algn="ctr"/>
            <a:r>
              <a:rPr lang="da-DK"/>
              <a:t>Beretning ved formand Bent Jensen</a:t>
            </a:r>
          </a:p>
        </p:txBody>
      </p:sp>
    </p:spTree>
    <p:extLst>
      <p:ext uri="{BB962C8B-B14F-4D97-AF65-F5344CB8AC3E}">
        <p14:creationId xmlns:p14="http://schemas.microsoft.com/office/powerpoint/2010/main" val="250905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1E1F4-3275-B686-DE11-3D5AC7B7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D95E29FC-C8BA-46E9-7CC6-85611C47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99" y="2067488"/>
            <a:ext cx="11400602" cy="952500"/>
          </a:xfrm>
        </p:spPr>
        <p:txBody>
          <a:bodyPr>
            <a:noAutofit/>
          </a:bodyPr>
          <a:lstStyle/>
          <a:p>
            <a:r>
              <a:rPr lang="da-DK" sz="4800" b="1">
                <a:solidFill>
                  <a:schemeClr val="bg2"/>
                </a:solidFill>
              </a:rPr>
              <a:t>3. Godkendelse af revideret regnskab</a:t>
            </a:r>
          </a:p>
        </p:txBody>
      </p:sp>
    </p:spTree>
    <p:extLst>
      <p:ext uri="{BB962C8B-B14F-4D97-AF65-F5344CB8AC3E}">
        <p14:creationId xmlns:p14="http://schemas.microsoft.com/office/powerpoint/2010/main" val="3912588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79B40389-ADB0-1D91-B2AC-DAD4E3ACF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65" y="68262"/>
            <a:ext cx="8375669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20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5EAC3-3E5C-B0C8-9CF5-9F010048A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9A5AB5B4-0CB9-D136-0913-4613786C2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7" y="1209611"/>
            <a:ext cx="5832981" cy="537582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7C30941-DEF5-7190-DA02-EC214AFC9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243" y="1200819"/>
            <a:ext cx="6118884" cy="538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95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usiness Fredericia">
      <a:dk1>
        <a:srgbClr val="222E41"/>
      </a:dk1>
      <a:lt1>
        <a:sysClr val="window" lastClr="FFFFFF"/>
      </a:lt1>
      <a:dk2>
        <a:srgbClr val="334E74"/>
      </a:dk2>
      <a:lt2>
        <a:srgbClr val="D5E7F2"/>
      </a:lt2>
      <a:accent1>
        <a:srgbClr val="222E41"/>
      </a:accent1>
      <a:accent2>
        <a:srgbClr val="1988C4"/>
      </a:accent2>
      <a:accent3>
        <a:srgbClr val="D5E7F2"/>
      </a:accent3>
      <a:accent4>
        <a:srgbClr val="334E74"/>
      </a:accent4>
      <a:accent5>
        <a:srgbClr val="000000"/>
      </a:accent5>
      <a:accent6>
        <a:srgbClr val="7AB929"/>
      </a:accent6>
      <a:hlink>
        <a:srgbClr val="1988C4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df8e50-1c92-43c8-9080-687634d63d2d">
      <Terms xmlns="http://schemas.microsoft.com/office/infopath/2007/PartnerControls"/>
    </lcf76f155ced4ddcb4097134ff3c332f>
    <TaxCatchAll xmlns="b675ab3d-615e-4ba8-a48b-6682ab6df4f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017DE727886940A25E325116BE05CB" ma:contentTypeVersion="18" ma:contentTypeDescription="Opret et nyt dokument." ma:contentTypeScope="" ma:versionID="79e83061aacca197c38c67e77ce50467">
  <xsd:schema xmlns:xsd="http://www.w3.org/2001/XMLSchema" xmlns:xs="http://www.w3.org/2001/XMLSchema" xmlns:p="http://schemas.microsoft.com/office/2006/metadata/properties" xmlns:ns2="b675ab3d-615e-4ba8-a48b-6682ab6df4f7" xmlns:ns3="0ddf8e50-1c92-43c8-9080-687634d63d2d" targetNamespace="http://schemas.microsoft.com/office/2006/metadata/properties" ma:root="true" ma:fieldsID="4c1918782fdb5bdefc0f6f009ec56f08" ns2:_="" ns3:_="">
    <xsd:import namespace="b675ab3d-615e-4ba8-a48b-6682ab6df4f7"/>
    <xsd:import namespace="0ddf8e50-1c92-43c8-9080-687634d63d2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5ab3d-615e-4ba8-a48b-6682ab6df4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5a4115c-c467-487c-a269-685f7a2ec6c6}" ma:internalName="TaxCatchAll" ma:showField="CatchAllData" ma:web="b675ab3d-615e-4ba8-a48b-6682ab6df4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f8e50-1c92-43c8-9080-687634d63d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9b8cdd63-cd5a-46e7-ac36-78fffcc33f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48A1BF-6916-4A5C-8750-2F69B56E35AC}">
  <ds:schemaRefs>
    <ds:schemaRef ds:uri="0ddf8e50-1c92-43c8-9080-687634d63d2d"/>
    <ds:schemaRef ds:uri="b675ab3d-615e-4ba8-a48b-6682ab6df4f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86A6646-7FD6-469A-90BB-5012EF7AA7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E573D5-14BE-454F-8CCA-355E60BE4E88}">
  <ds:schemaRefs>
    <ds:schemaRef ds:uri="0ddf8e50-1c92-43c8-9080-687634d63d2d"/>
    <ds:schemaRef ds:uri="b675ab3d-615e-4ba8-a48b-6682ab6df4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43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Office-tema</vt:lpstr>
      <vt:lpstr>PowerPoint Presentation</vt:lpstr>
      <vt:lpstr>DAGSORDEN</vt:lpstr>
      <vt:lpstr>1. Valg af dirigent</vt:lpstr>
      <vt:lpstr>10 års jubilæums video</vt:lpstr>
      <vt:lpstr>2. Fremlæggelse af beretning for det forløbne år til godkendelse</vt:lpstr>
      <vt:lpstr>Beretning ved formand Bent Jensen</vt:lpstr>
      <vt:lpstr>3. Godkendelse af revideret regnskab</vt:lpstr>
      <vt:lpstr>PowerPoint Presentation</vt:lpstr>
      <vt:lpstr>PowerPoint Presentation</vt:lpstr>
      <vt:lpstr>4. Godkendelse af næste års kontingent</vt:lpstr>
      <vt:lpstr>Kontingent 2025</vt:lpstr>
      <vt:lpstr>5. Godkendelse af næste års budget</vt:lpstr>
      <vt:lpstr>Budget 2025</vt:lpstr>
      <vt:lpstr>6. Meddelelse om udpegede bestyrelsesmedlemmer samt valg af bestyrelsesmedlemmer</vt:lpstr>
      <vt:lpstr>PowerPoint Presentation</vt:lpstr>
      <vt:lpstr>7. Præsentation af erhvervspolitiske indsatsområder og handlingsplan</vt:lpstr>
      <vt:lpstr>PowerPoint Presentation</vt:lpstr>
      <vt:lpstr>Strategi 2020 - 2025</vt:lpstr>
      <vt:lpstr>PowerPoint Presentation</vt:lpstr>
      <vt:lpstr>822 medlemmer</vt:lpstr>
      <vt:lpstr>Nr. 49 i DI-undersøgelsen</vt:lpstr>
      <vt:lpstr>PowerPoint Presentation</vt:lpstr>
      <vt:lpstr>PowerPoint Presentation</vt:lpstr>
      <vt:lpstr>PowerPoint Presentation</vt:lpstr>
      <vt:lpstr>Skabt 1.359 arbejdspladser</vt:lpstr>
      <vt:lpstr>PowerPoint Presentation</vt:lpstr>
      <vt:lpstr>PowerPoint Presentation</vt:lpstr>
      <vt:lpstr>PowerPoint Presentation</vt:lpstr>
      <vt:lpstr>Fredericia fortsat handelsby i 2030</vt:lpstr>
      <vt:lpstr>PowerPoint Presentation</vt:lpstr>
      <vt:lpstr>2024: 271.562</vt:lpstr>
      <vt:lpstr>Mål 2033 = 55.000 borgere</vt:lpstr>
      <vt:lpstr>Tak fordi I lyttede</vt:lpstr>
      <vt:lpstr>8. Behandling af indkomne forslag</vt:lpstr>
      <vt:lpstr>9. Valg af revisor</vt:lpstr>
      <vt:lpstr>10. Eventuelt</vt:lpstr>
      <vt:lpstr>PowerPoint Presentation</vt:lpstr>
      <vt:lpstr>PowerPoint Presentation</vt:lpstr>
      <vt:lpstr>PowerPoint Presentation</vt:lpstr>
      <vt:lpstr>Ricky Kenbjerg </vt:lpstr>
      <vt:lpstr>PAUSE</vt:lpstr>
      <vt:lpstr>PowerPoint Presentation</vt:lpstr>
      <vt:lpstr>Netværk inkl. forfriskning på gangen  Derefter tak for i aften!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Bejer Clausen</dc:creator>
  <cp:revision>1</cp:revision>
  <cp:lastPrinted>2025-03-12T10:31:16Z</cp:lastPrinted>
  <dcterms:created xsi:type="dcterms:W3CDTF">2025-02-21T12:15:49Z</dcterms:created>
  <dcterms:modified xsi:type="dcterms:W3CDTF">2025-03-12T11:41:49Z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0x010100F7017DE727886940A25E325116BE05CB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